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7" r:id="rId4"/>
    <p:sldId id="279" r:id="rId5"/>
    <p:sldId id="280" r:id="rId6"/>
    <p:sldId id="258" r:id="rId7"/>
    <p:sldId id="275" r:id="rId8"/>
    <p:sldId id="276" r:id="rId9"/>
    <p:sldId id="27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A305B-EB18-4E02-A2CB-7A6922C0E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88FA03-95EB-4DBE-96E1-2900CC2B9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C35059-7972-46BC-9C2B-1030B36C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564F2B-642C-424F-BB30-EE7118297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23728-52B5-48F5-A82F-567B66DD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59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6A8A0-7C23-481F-961B-DF8DDA539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91D9C7-DC4D-4279-8F46-CC57A932C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83CD88-E64E-4441-9B48-5E8FFDA2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BDCCC6-8125-4E6B-9413-AD6DFC9C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59E897-C66B-4AF8-AD52-C575E818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6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DED554A-E784-4725-A0D9-F0B38A27A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620ED3-8019-49E8-837E-4965F71BE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930E4B-1FAB-4EF0-9278-E77B57892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7F29D9-0FC7-40D4-A0B7-BF3A611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187E51-3223-4A7C-A776-1D4ECDC0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4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8D804-366D-4F56-9F58-963F0493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1DD48-2362-4D79-9637-2AFE26AAE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DC9D20-2BB9-4D4D-83CA-A186AD03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01721F-5FF3-4C20-9D81-E93507C5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A67A36-50A3-42B7-A486-278B0EC6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6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D2CF0-1A1E-4818-BCD8-AA012A4F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729B15-4BFB-4760-A7C1-F68ECBAE0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DCF638-B387-4C3C-AC50-7F7FDFE0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780AB2-D096-4D14-9E85-7C01DCD70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9C749A-33D7-4E91-B675-81A5FBCE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66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3046E-6584-4D0E-96FC-C345C5D8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57497-B1F3-4532-8717-7F8D09A76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490175-6345-47E3-A289-9EBC828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8D9AB8-0504-442D-8D98-2582EC29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D71E02-7C22-4332-8A35-E54F7653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4CEB28-2F30-433C-A858-B67C922A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7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591CAF-31FB-4172-82FE-C08D8B14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05AD03-8C90-46F4-BFE5-CBC78EF42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054996-70FF-4830-BB7A-298E997D7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DB5017-0C8F-4FFA-B12F-1096FF667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7D473A-BFE9-4881-B5BA-BDB66A685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0DB034-4122-4986-BC34-FF83A10F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E04DA6-820B-419F-AC31-F670C79B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80E7EFA-A60E-4774-8B5A-BB352FFB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8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CF33C-123C-4EE7-87C0-3511ED2C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A12030-2156-46F1-BEA6-80ADCB56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2CE236-9FB7-4DAD-9A8B-78B3027F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A2207EA-D268-440A-AA27-A6AD93EC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48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F14CC71-6FAE-4B7E-AB45-334275D19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196078-A1BE-4B58-A94F-2EC58D18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4836FA-AC77-4B1C-A621-230C918C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4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20A23-ADA3-4F61-A4A7-79233E2F2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DA1DF2-C93A-49D8-9F77-39EB53F5B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C9005C-4B0A-4310-85ED-06E5851E1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DF1DCD-5638-4180-A9AF-FF8A71931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356CB1-45EA-44C6-B2FC-F7B9797C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D822E3-2AC9-4E29-A6A5-C44E74DE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1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82640-349C-450E-A513-E1D7F212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159FCD-CC79-4FD6-8A0C-0E9901A08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CFB09C-2663-48D0-A3EB-1EC1E8BB5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637262-EA1A-4441-AC7C-BEF42BD1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521843-0DC9-40ED-8C27-B84B3259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43B0CA-67F4-4E16-A5F2-F277FD8C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20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E788F-60A4-4C54-9155-006B086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FB11D3-A783-4CA9-9F76-009FF294D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CD4B62-513B-46C1-BE53-A3EACC0D5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81FC8-5D36-4BE1-9194-010E7DD6F94C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E3124F-7894-4B39-9022-86119F609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4CBDEB-3274-40E7-B3F5-03EDB1789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7B194-B27C-4EDE-AC84-B4A8DA228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5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зображение выглядит как вода, водный вид спорта, бассейн, плавание&#10;&#10;Автоматически созданное описание">
            <a:extLst>
              <a:ext uri="{FF2B5EF4-FFF2-40B4-BE49-F238E27FC236}">
                <a16:creationId xmlns:a16="http://schemas.microsoft.com/office/drawing/2014/main" id="{6D4C4C59-FE2C-4A03-A0AF-E75C6A1D5E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" b="1438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3B6C9-049D-47B7-9A91-3253AC189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Выталкивающая сила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71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36069-D16F-4488-B9DA-813D272C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890" y="365125"/>
            <a:ext cx="10129910" cy="1325563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Выталкивающая сила (сила Архимеда) </a:t>
            </a:r>
            <a:r>
              <a:rPr lang="ru-RU" sz="3200" dirty="0"/>
              <a:t>– сила, которая действует на поверхность тела со стороны жидкости или газа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41F3958-42F2-43D5-A371-3B61E51F638E}"/>
              </a:ext>
            </a:extLst>
          </p:cNvPr>
          <p:cNvSpPr/>
          <p:nvPr/>
        </p:nvSpPr>
        <p:spPr>
          <a:xfrm>
            <a:off x="838200" y="365124"/>
            <a:ext cx="287215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3D509AD-FFDD-4F45-B5E5-9374FD1E2389}"/>
              </a:ext>
            </a:extLst>
          </p:cNvPr>
          <p:cNvGrpSpPr/>
          <p:nvPr/>
        </p:nvGrpSpPr>
        <p:grpSpPr>
          <a:xfrm>
            <a:off x="4624673" y="2572265"/>
            <a:ext cx="2942653" cy="3920610"/>
            <a:chOff x="838200" y="2940530"/>
            <a:chExt cx="1793045" cy="2388943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D9D6F00C-89BA-46F4-9A8A-1A66A683136C}"/>
                </a:ext>
              </a:extLst>
            </p:cNvPr>
            <p:cNvSpPr/>
            <p:nvPr/>
          </p:nvSpPr>
          <p:spPr>
            <a:xfrm>
              <a:off x="838200" y="2940530"/>
              <a:ext cx="1793045" cy="23809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CFD5238C-B05C-409A-9CE9-C5324557BAB7}"/>
                </a:ext>
              </a:extLst>
            </p:cNvPr>
            <p:cNvSpPr/>
            <p:nvPr/>
          </p:nvSpPr>
          <p:spPr>
            <a:xfrm>
              <a:off x="1331158" y="3606128"/>
              <a:ext cx="807127" cy="900333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893CAB6-E636-42E1-857F-A075C995D5B1}"/>
                </a:ext>
              </a:extLst>
            </p:cNvPr>
            <p:cNvSpPr/>
            <p:nvPr/>
          </p:nvSpPr>
          <p:spPr>
            <a:xfrm>
              <a:off x="838200" y="3914718"/>
              <a:ext cx="1793045" cy="1414755"/>
            </a:xfrm>
            <a:prstGeom prst="rect">
              <a:avLst/>
            </a:prstGeom>
            <a:solidFill>
              <a:srgbClr val="9DC3E6">
                <a:alpha val="4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</p:grpSp>
    </p:spTree>
    <p:extLst>
      <p:ext uri="{BB962C8B-B14F-4D97-AF65-F5344CB8AC3E}">
        <p14:creationId xmlns:p14="http://schemas.microsoft.com/office/powerpoint/2010/main" val="409594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E4D8C-72AD-7D6C-7DE0-9DBB2CB8D407}"/>
              </a:ext>
            </a:extLst>
          </p:cNvPr>
          <p:cNvSpPr txBox="1"/>
          <p:nvPr/>
        </p:nvSpPr>
        <p:spPr>
          <a:xfrm>
            <a:off x="508379" y="406991"/>
            <a:ext cx="11337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Определить выталкивающую силу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23F7BC7-A9A4-F4B5-0B2B-090461DC3311}"/>
              </a:ext>
            </a:extLst>
          </p:cNvPr>
          <p:cNvGrpSpPr/>
          <p:nvPr/>
        </p:nvGrpSpPr>
        <p:grpSpPr>
          <a:xfrm>
            <a:off x="325991" y="1667655"/>
            <a:ext cx="6041737" cy="4783354"/>
            <a:chOff x="665472" y="4797152"/>
            <a:chExt cx="1440160" cy="1902439"/>
          </a:xfrm>
        </p:grpSpPr>
        <p:sp>
          <p:nvSpPr>
            <p:cNvPr id="4" name="Прямоугольник с двумя скругленными соседними углами 20">
              <a:extLst>
                <a:ext uri="{FF2B5EF4-FFF2-40B4-BE49-F238E27FC236}">
                  <a16:creationId xmlns:a16="http://schemas.microsoft.com/office/drawing/2014/main" id="{6123AB9A-570C-8ACD-60EB-BE1F657C6930}"/>
                </a:ext>
              </a:extLst>
            </p:cNvPr>
            <p:cNvSpPr/>
            <p:nvPr/>
          </p:nvSpPr>
          <p:spPr>
            <a:xfrm rot="10800000">
              <a:off x="665472" y="5259431"/>
              <a:ext cx="1440160" cy="1440160"/>
            </a:xfrm>
            <a:prstGeom prst="round2SameRect">
              <a:avLst>
                <a:gd name="adj1" fmla="val 18591"/>
                <a:gd name="adj2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с двумя скругленными соседними углами 21">
              <a:extLst>
                <a:ext uri="{FF2B5EF4-FFF2-40B4-BE49-F238E27FC236}">
                  <a16:creationId xmlns:a16="http://schemas.microsoft.com/office/drawing/2014/main" id="{96F89C6F-88CF-C5CD-6D48-BF8B0499E40B}"/>
                </a:ext>
              </a:extLst>
            </p:cNvPr>
            <p:cNvSpPr/>
            <p:nvPr/>
          </p:nvSpPr>
          <p:spPr>
            <a:xfrm rot="10800000">
              <a:off x="665472" y="5490263"/>
              <a:ext cx="1440160" cy="1209328"/>
            </a:xfrm>
            <a:prstGeom prst="round2SameRect">
              <a:avLst>
                <a:gd name="adj1" fmla="val 18591"/>
                <a:gd name="adj2" fmla="val 0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3A5ECA7C-3E5D-432F-D51D-C3C29853AAFC}"/>
                </a:ext>
              </a:extLst>
            </p:cNvPr>
            <p:cNvSpPr/>
            <p:nvPr/>
          </p:nvSpPr>
          <p:spPr>
            <a:xfrm>
              <a:off x="1133524" y="5583467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2C54B0D-9402-6A11-AC07-AF0E30F9FBD9}"/>
                    </a:ext>
                  </a:extLst>
                </p:cNvPr>
                <p:cNvSpPr txBox="1"/>
                <p:nvPr/>
              </p:nvSpPr>
              <p:spPr>
                <a:xfrm>
                  <a:off x="971265" y="4797152"/>
                  <a:ext cx="828573" cy="3060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r>
                        <a:rPr lang="ru-RU" sz="4400" b="0" i="1" smtClean="0">
                          <a:latin typeface="Cambria Math"/>
                        </a:rPr>
                        <m:t>0,01 </m:t>
                      </m:r>
                      <m:sSup>
                        <m:sSupPr>
                          <m:ctrlPr>
                            <a:rPr lang="ru-RU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400" b="0" i="1" smtClean="0"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4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ru-RU" sz="4400" dirty="0"/>
                    <a:t> 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265" y="4797152"/>
                  <a:ext cx="828573" cy="30602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74C16C0-FA88-C57C-6960-862A5FFA5114}"/>
                    </a:ext>
                  </a:extLst>
                </p:cNvPr>
                <p:cNvSpPr txBox="1"/>
                <p:nvPr/>
              </p:nvSpPr>
              <p:spPr>
                <a:xfrm>
                  <a:off x="833015" y="6286384"/>
                  <a:ext cx="1209822" cy="2815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масло подсолнечное</m:t>
                        </m:r>
                      </m:oMath>
                    </m:oMathPara>
                  </a14:m>
                  <a:endParaRPr lang="ru-RU" sz="40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74C16C0-FA88-C57C-6960-862A5FFA51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015" y="6286384"/>
                  <a:ext cx="1209822" cy="28154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9918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E4D8C-72AD-7D6C-7DE0-9DBB2CB8D407}"/>
              </a:ext>
            </a:extLst>
          </p:cNvPr>
          <p:cNvSpPr txBox="1"/>
          <p:nvPr/>
        </p:nvSpPr>
        <p:spPr>
          <a:xfrm>
            <a:off x="508379" y="406991"/>
            <a:ext cx="11337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Определить выталкивающую силу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F75FB5-C148-3BDF-0F1C-484B382AEABE}"/>
              </a:ext>
            </a:extLst>
          </p:cNvPr>
          <p:cNvGrpSpPr/>
          <p:nvPr/>
        </p:nvGrpSpPr>
        <p:grpSpPr>
          <a:xfrm>
            <a:off x="993836" y="1313446"/>
            <a:ext cx="4310985" cy="5020761"/>
            <a:chOff x="3480865" y="4892651"/>
            <a:chExt cx="1440160" cy="1806327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B59901B9-850B-B0AA-DD0B-5CDED9E3CD55}"/>
                </a:ext>
              </a:extLst>
            </p:cNvPr>
            <p:cNvGrpSpPr/>
            <p:nvPr/>
          </p:nvGrpSpPr>
          <p:grpSpPr>
            <a:xfrm>
              <a:off x="3480865" y="5258817"/>
              <a:ext cx="1440160" cy="1440161"/>
              <a:chOff x="899592" y="2601812"/>
              <a:chExt cx="1440160" cy="1440161"/>
            </a:xfrm>
          </p:grpSpPr>
          <p:sp>
            <p:nvSpPr>
              <p:cNvPr id="13" name="Прямоугольник с двумя скругленными соседними углами 39">
                <a:extLst>
                  <a:ext uri="{FF2B5EF4-FFF2-40B4-BE49-F238E27FC236}">
                    <a16:creationId xmlns:a16="http://schemas.microsoft.com/office/drawing/2014/main" id="{CE28BFD1-29E9-145B-12C1-73B3B03E7314}"/>
                  </a:ext>
                </a:extLst>
              </p:cNvPr>
              <p:cNvSpPr/>
              <p:nvPr/>
            </p:nvSpPr>
            <p:spPr>
              <a:xfrm rot="10800000">
                <a:off x="899592" y="2601812"/>
                <a:ext cx="1440160" cy="1440160"/>
              </a:xfrm>
              <a:prstGeom prst="round2SameRect">
                <a:avLst>
                  <a:gd name="adj1" fmla="val 18591"/>
                  <a:gd name="adj2" fmla="val 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с двумя скругленными соседними углами 40">
                <a:extLst>
                  <a:ext uri="{FF2B5EF4-FFF2-40B4-BE49-F238E27FC236}">
                    <a16:creationId xmlns:a16="http://schemas.microsoft.com/office/drawing/2014/main" id="{1D0129F5-4451-11D7-8F03-C0F21EB145D2}"/>
                  </a:ext>
                </a:extLst>
              </p:cNvPr>
              <p:cNvSpPr/>
              <p:nvPr/>
            </p:nvSpPr>
            <p:spPr>
              <a:xfrm rot="10800000">
                <a:off x="899592" y="2716212"/>
                <a:ext cx="1440160" cy="1325761"/>
              </a:xfrm>
              <a:prstGeom prst="round2SameRect">
                <a:avLst>
                  <a:gd name="adj1" fmla="val 18591"/>
                  <a:gd name="adj2" fmla="val 0"/>
                </a:avLst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>
                <a:extLst>
                  <a:ext uri="{FF2B5EF4-FFF2-40B4-BE49-F238E27FC236}">
                    <a16:creationId xmlns:a16="http://schemas.microsoft.com/office/drawing/2014/main" id="{E65BF8B8-1184-8334-9340-2D90140E69BB}"/>
                  </a:ext>
                </a:extLst>
              </p:cNvPr>
              <p:cNvSpPr/>
              <p:nvPr/>
            </p:nvSpPr>
            <p:spPr>
              <a:xfrm>
                <a:off x="1367643" y="287503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12D5E8E-A141-51F8-0792-543A69BAABB5}"/>
                    </a:ext>
                  </a:extLst>
                </p:cNvPr>
                <p:cNvSpPr txBox="1"/>
                <p:nvPr/>
              </p:nvSpPr>
              <p:spPr>
                <a:xfrm>
                  <a:off x="3826301" y="6307290"/>
                  <a:ext cx="749287" cy="2546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4000" b="0" i="1" smtClean="0">
                            <a:latin typeface="Cambria Math"/>
                          </a:rPr>
                          <m:t>кер</m:t>
                        </m:r>
                        <m:r>
                          <a:rPr lang="ru-RU" sz="4000" b="0" i="0" smtClean="0">
                            <a:latin typeface="Cambria Math"/>
                          </a:rPr>
                          <m:t>осин</m:t>
                        </m:r>
                      </m:oMath>
                    </m:oMathPara>
                  </a14:m>
                  <a:endParaRPr lang="ru-RU" sz="40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6301" y="6307290"/>
                  <a:ext cx="749287" cy="25467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FFB33027-BEC6-9CEC-5056-6DC4E93FDD85}"/>
                    </a:ext>
                  </a:extLst>
                </p:cNvPr>
                <p:cNvSpPr txBox="1"/>
                <p:nvPr/>
              </p:nvSpPr>
              <p:spPr>
                <a:xfrm>
                  <a:off x="3750441" y="4892651"/>
                  <a:ext cx="901008" cy="254677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000" b="0" i="1" smtClean="0"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ru-RU" sz="4000" b="0" i="1" smtClean="0">
                          <a:latin typeface="Cambria Math"/>
                        </a:rPr>
                        <m:t>9 с</m:t>
                      </m:r>
                      <m:sSup>
                        <m:sSup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4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ru-RU" sz="4000" dirty="0"/>
                    <a:t> </a:t>
                  </a: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FFB33027-BEC6-9CEC-5056-6DC4E93FDD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0441" y="4892651"/>
                  <a:ext cx="901008" cy="2546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0139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E4D8C-72AD-7D6C-7DE0-9DBB2CB8D407}"/>
              </a:ext>
            </a:extLst>
          </p:cNvPr>
          <p:cNvSpPr txBox="1"/>
          <p:nvPr/>
        </p:nvSpPr>
        <p:spPr>
          <a:xfrm>
            <a:off x="508379" y="406991"/>
            <a:ext cx="11337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Определить выталкивающую силу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6254EA1-5B10-5CC1-BD6B-7A3F04B28B17}"/>
              </a:ext>
            </a:extLst>
          </p:cNvPr>
          <p:cNvGrpSpPr/>
          <p:nvPr/>
        </p:nvGrpSpPr>
        <p:grpSpPr>
          <a:xfrm>
            <a:off x="508379" y="1548662"/>
            <a:ext cx="6352648" cy="4902347"/>
            <a:chOff x="3023827" y="4797151"/>
            <a:chExt cx="2110184" cy="1902440"/>
          </a:xfrm>
        </p:grpSpPr>
        <p:sp>
          <p:nvSpPr>
            <p:cNvPr id="4" name="Прямоугольник с двумя скругленными соседними углами 27">
              <a:extLst>
                <a:ext uri="{FF2B5EF4-FFF2-40B4-BE49-F238E27FC236}">
                  <a16:creationId xmlns:a16="http://schemas.microsoft.com/office/drawing/2014/main" id="{213B9BFB-51BA-47E4-9894-86E14E077463}"/>
                </a:ext>
              </a:extLst>
            </p:cNvPr>
            <p:cNvSpPr/>
            <p:nvPr/>
          </p:nvSpPr>
          <p:spPr>
            <a:xfrm rot="10800000">
              <a:off x="3023827" y="5259431"/>
              <a:ext cx="1440160" cy="1440160"/>
            </a:xfrm>
            <a:prstGeom prst="round2SameRect">
              <a:avLst>
                <a:gd name="adj1" fmla="val 18591"/>
                <a:gd name="adj2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с двумя скругленными соседними углами 28">
              <a:extLst>
                <a:ext uri="{FF2B5EF4-FFF2-40B4-BE49-F238E27FC236}">
                  <a16:creationId xmlns:a16="http://schemas.microsoft.com/office/drawing/2014/main" id="{F071C9E6-44A7-8384-BDAB-7EC69CF8A7C1}"/>
                </a:ext>
              </a:extLst>
            </p:cNvPr>
            <p:cNvSpPr/>
            <p:nvPr/>
          </p:nvSpPr>
          <p:spPr>
            <a:xfrm rot="10800000">
              <a:off x="3023827" y="5835495"/>
              <a:ext cx="1440160" cy="864096"/>
            </a:xfrm>
            <a:prstGeom prst="round2SameRect">
              <a:avLst>
                <a:gd name="adj1" fmla="val 18591"/>
                <a:gd name="adj2" fmla="val 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84CE05E8-9EA8-4C31-A1AB-E52C51550696}"/>
                </a:ext>
              </a:extLst>
            </p:cNvPr>
            <p:cNvSpPr/>
            <p:nvPr/>
          </p:nvSpPr>
          <p:spPr>
            <a:xfrm>
              <a:off x="3491879" y="5583466"/>
              <a:ext cx="504056" cy="82671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5764E79E-CB00-7083-A117-60CD72CFE41D}"/>
                </a:ext>
              </a:extLst>
            </p:cNvPr>
            <p:cNvCxnSpPr/>
            <p:nvPr/>
          </p:nvCxnSpPr>
          <p:spPr>
            <a:xfrm>
              <a:off x="3383559" y="5835495"/>
              <a:ext cx="612376" cy="0"/>
            </a:xfrm>
            <a:prstGeom prst="line">
              <a:avLst/>
            </a:prstGeom>
            <a:ln w="635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E0843A02-8C03-CD39-1697-3603F27D20E6}"/>
                </a:ext>
              </a:extLst>
            </p:cNvPr>
            <p:cNvCxnSpPr/>
            <p:nvPr/>
          </p:nvCxnSpPr>
          <p:spPr>
            <a:xfrm>
              <a:off x="3023827" y="6410182"/>
              <a:ext cx="1440160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4226FA1-8160-6D82-F784-8FDACFAEDF52}"/>
                    </a:ext>
                  </a:extLst>
                </p:cNvPr>
                <p:cNvSpPr txBox="1"/>
                <p:nvPr/>
              </p:nvSpPr>
              <p:spPr>
                <a:xfrm>
                  <a:off x="3510629" y="6396413"/>
                  <a:ext cx="466555" cy="2747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4000" b="0" i="1" smtClean="0">
                            <a:latin typeface="Cambria Math"/>
                          </a:rPr>
                          <m:t>вода</m:t>
                        </m:r>
                      </m:oMath>
                    </m:oMathPara>
                  </a14:m>
                  <a:endParaRPr lang="ru-RU" sz="4000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0629" y="6396413"/>
                  <a:ext cx="466555" cy="27470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E1E8FD65-0FEF-33C5-2B5B-857F60FC00CB}"/>
                </a:ext>
              </a:extLst>
            </p:cNvPr>
            <p:cNvCxnSpPr/>
            <p:nvPr/>
          </p:nvCxnSpPr>
          <p:spPr>
            <a:xfrm>
              <a:off x="4463987" y="5835495"/>
              <a:ext cx="18189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13E4491B-0007-9A0D-5B86-3D3D97A19EF0}"/>
                </a:ext>
              </a:extLst>
            </p:cNvPr>
            <p:cNvCxnSpPr/>
            <p:nvPr/>
          </p:nvCxnSpPr>
          <p:spPr>
            <a:xfrm>
              <a:off x="4445755" y="6410182"/>
              <a:ext cx="20012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944F4233-6ECC-8832-6D9A-D1BC524917F4}"/>
                </a:ext>
              </a:extLst>
            </p:cNvPr>
            <p:cNvCxnSpPr/>
            <p:nvPr/>
          </p:nvCxnSpPr>
          <p:spPr>
            <a:xfrm>
              <a:off x="4582344" y="5835495"/>
              <a:ext cx="0" cy="574687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8D2DBE9-D27A-6051-6F37-5AA1C733049A}"/>
                    </a:ext>
                  </a:extLst>
                </p:cNvPr>
                <p:cNvSpPr txBox="1"/>
                <p:nvPr/>
              </p:nvSpPr>
              <p:spPr>
                <a:xfrm>
                  <a:off x="3224823" y="4797151"/>
                  <a:ext cx="1254194" cy="3224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800" b="0" i="1" smtClean="0"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r>
                        <a:rPr lang="ru-RU" sz="4800" b="0" i="1" smtClean="0">
                          <a:latin typeface="Cambria Math"/>
                        </a:rPr>
                        <m:t>0,12 </m:t>
                      </m:r>
                      <m:sSup>
                        <m:sSupPr>
                          <m:ctrlPr>
                            <a:rPr lang="ru-RU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800" b="0" i="1" smtClean="0"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4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ru-RU" sz="4800" dirty="0"/>
                    <a:t> </a:t>
                  </a: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4823" y="4797151"/>
                  <a:ext cx="1254194" cy="32248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7863B39-4867-96E7-2697-D7A2621707D0}"/>
                    </a:ext>
                  </a:extLst>
                </p:cNvPr>
                <p:cNvSpPr txBox="1"/>
                <p:nvPr/>
              </p:nvSpPr>
              <p:spPr>
                <a:xfrm>
                  <a:off x="4563879" y="5903682"/>
                  <a:ext cx="570132" cy="4383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ru-RU" sz="3600" i="1">
                                    <a:latin typeface="Cambria Math"/>
                                  </a:rPr>
                                  <m:t>т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ru-RU" sz="3600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3879" y="5903682"/>
                  <a:ext cx="570132" cy="43831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7940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E4D8C-72AD-7D6C-7DE0-9DBB2CB8D407}"/>
              </a:ext>
            </a:extLst>
          </p:cNvPr>
          <p:cNvSpPr txBox="1"/>
          <p:nvPr/>
        </p:nvSpPr>
        <p:spPr>
          <a:xfrm>
            <a:off x="508379" y="406991"/>
            <a:ext cx="113378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Тело объемом 2 м</a:t>
            </a:r>
            <a:r>
              <a:rPr lang="ru-RU" sz="2800" baseline="30000" dirty="0"/>
              <a:t>3</a:t>
            </a:r>
            <a:r>
              <a:rPr lang="ru-RU" sz="2800" dirty="0"/>
              <a:t> погружено в воду. Найдите архимедову силу, действующую на тело.</a:t>
            </a:r>
          </a:p>
        </p:txBody>
      </p:sp>
    </p:spTree>
    <p:extLst>
      <p:ext uri="{BB962C8B-B14F-4D97-AF65-F5344CB8AC3E}">
        <p14:creationId xmlns:p14="http://schemas.microsoft.com/office/powerpoint/2010/main" val="426158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E4D8C-72AD-7D6C-7DE0-9DBB2CB8D407}"/>
              </a:ext>
            </a:extLst>
          </p:cNvPr>
          <p:cNvSpPr txBox="1"/>
          <p:nvPr/>
        </p:nvSpPr>
        <p:spPr>
          <a:xfrm>
            <a:off x="508379" y="406991"/>
            <a:ext cx="113378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Определить выталкивающую силу, действующую на деревянный плот объемом 12 м</a:t>
            </a:r>
            <a:r>
              <a:rPr lang="ru-RU" sz="2800" baseline="30000" dirty="0"/>
              <a:t>3</a:t>
            </a:r>
            <a:r>
              <a:rPr lang="ru-RU" sz="2800" dirty="0"/>
              <a:t>, погруженный в воду на половину своего объема.</a:t>
            </a:r>
          </a:p>
        </p:txBody>
      </p:sp>
    </p:spTree>
    <p:extLst>
      <p:ext uri="{BB962C8B-B14F-4D97-AF65-F5344CB8AC3E}">
        <p14:creationId xmlns:p14="http://schemas.microsoft.com/office/powerpoint/2010/main" val="147664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E4D8C-72AD-7D6C-7DE0-9DBB2CB8D407}"/>
              </a:ext>
            </a:extLst>
          </p:cNvPr>
          <p:cNvSpPr txBox="1"/>
          <p:nvPr/>
        </p:nvSpPr>
        <p:spPr>
          <a:xfrm>
            <a:off x="508379" y="406991"/>
            <a:ext cx="113378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Каков объем железобетонной плиты, если в воде на нее действует выталкивающая сила 8000 Н?</a:t>
            </a:r>
          </a:p>
        </p:txBody>
      </p:sp>
    </p:spTree>
    <p:extLst>
      <p:ext uri="{BB962C8B-B14F-4D97-AF65-F5344CB8AC3E}">
        <p14:creationId xmlns:p14="http://schemas.microsoft.com/office/powerpoint/2010/main" val="231306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E4D8C-72AD-7D6C-7DE0-9DBB2CB8D407}"/>
              </a:ext>
            </a:extLst>
          </p:cNvPr>
          <p:cNvSpPr txBox="1"/>
          <p:nvPr/>
        </p:nvSpPr>
        <p:spPr>
          <a:xfrm>
            <a:off x="357116" y="393343"/>
            <a:ext cx="114777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Какая требуется сила, чтобы удержать в воде медный брусок массой 270 г и объемом 30 см</a:t>
            </a:r>
            <a:r>
              <a:rPr lang="ru-RU" sz="2800" baseline="30000" dirty="0"/>
              <a:t>3</a:t>
            </a:r>
            <a:r>
              <a:rPr lang="ru-RU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1940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123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Выталкивающая сила</vt:lpstr>
      <vt:lpstr>Выталкивающая сила (сила Архимеда) – сила, которая действует на поверхность тела со стороны жидкости или газа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Архимеда</dc:title>
  <dc:creator>Мария Сергеевна</dc:creator>
  <cp:lastModifiedBy>Агафонова Д.В.</cp:lastModifiedBy>
  <cp:revision>30</cp:revision>
  <dcterms:created xsi:type="dcterms:W3CDTF">2020-12-09T06:58:25Z</dcterms:created>
  <dcterms:modified xsi:type="dcterms:W3CDTF">2023-08-08T06:11:53Z</dcterms:modified>
</cp:coreProperties>
</file>