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5" r:id="rId3"/>
    <p:sldId id="266" r:id="rId4"/>
    <p:sldId id="272" r:id="rId5"/>
    <p:sldId id="267" r:id="rId6"/>
    <p:sldId id="268" r:id="rId7"/>
    <p:sldId id="269" r:id="rId8"/>
    <p:sldId id="270" r:id="rId9"/>
  </p:sldIdLst>
  <p:sldSz cx="12192000" cy="793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-13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D5739-9549-4778-948A-6517F9BE320B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1143000"/>
            <a:ext cx="4740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7E141-F9EB-48F7-8498-BBB1E0AE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7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7E141-F9EB-48F7-8498-BBB1E0AE167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83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latin typeface="+mj-lt"/>
              </a:rPr>
              <a:t>m </a:t>
            </a:r>
            <a:r>
              <a:rPr lang="ru-RU" sz="1200" i="1" dirty="0">
                <a:latin typeface="+mj-lt"/>
              </a:rPr>
              <a:t>=</a:t>
            </a:r>
            <a:r>
              <a:rPr lang="en-US" sz="1200" i="1" dirty="0">
                <a:latin typeface="+mj-lt"/>
              </a:rPr>
              <a:t> </a:t>
            </a:r>
            <a:r>
              <a:rPr lang="ru-RU" sz="1200" i="1" dirty="0">
                <a:latin typeface="+mj-lt"/>
              </a:rPr>
              <a:t>4 кг </a:t>
            </a:r>
            <a:endParaRPr lang="en-US" sz="1200" i="1" dirty="0"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latin typeface="+mj-lt"/>
              </a:rPr>
              <a:t>m </a:t>
            </a:r>
            <a:r>
              <a:rPr lang="ru-RU" sz="1200" i="1" dirty="0">
                <a:latin typeface="+mj-lt"/>
              </a:rPr>
              <a:t>=</a:t>
            </a:r>
            <a:r>
              <a:rPr lang="en-US" sz="1200" i="1" dirty="0">
                <a:latin typeface="+mj-lt"/>
              </a:rPr>
              <a:t> </a:t>
            </a:r>
            <a:r>
              <a:rPr lang="ru-RU" sz="1200" i="1" dirty="0">
                <a:latin typeface="+mj-lt"/>
              </a:rPr>
              <a:t>4 кг </a:t>
            </a:r>
            <a:endParaRPr lang="en-US" sz="1200" i="1" dirty="0">
              <a:latin typeface="+mj-lt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7E141-F9EB-48F7-8498-BBB1E0AE167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695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latin typeface="+mj-lt"/>
              </a:rPr>
              <a:t>m </a:t>
            </a:r>
            <a:r>
              <a:rPr lang="ru-RU" sz="1200" i="1" dirty="0">
                <a:latin typeface="+mj-lt"/>
              </a:rPr>
              <a:t>=</a:t>
            </a:r>
            <a:r>
              <a:rPr lang="en-US" sz="1200" i="1" dirty="0">
                <a:latin typeface="+mj-lt"/>
              </a:rPr>
              <a:t> </a:t>
            </a:r>
            <a:r>
              <a:rPr lang="ru-RU" sz="1200" i="1" dirty="0">
                <a:latin typeface="+mj-lt"/>
              </a:rPr>
              <a:t>4 кг </a:t>
            </a:r>
            <a:endParaRPr lang="en-US" sz="1200" i="1" dirty="0"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latin typeface="+mj-lt"/>
              </a:rPr>
              <a:t>m </a:t>
            </a:r>
            <a:r>
              <a:rPr lang="ru-RU" sz="1200" i="1" dirty="0">
                <a:latin typeface="+mj-lt"/>
              </a:rPr>
              <a:t>=</a:t>
            </a:r>
            <a:r>
              <a:rPr lang="en-US" sz="1200" i="1" dirty="0">
                <a:latin typeface="+mj-lt"/>
              </a:rPr>
              <a:t> </a:t>
            </a:r>
            <a:r>
              <a:rPr lang="ru-RU" sz="1200" i="1" dirty="0">
                <a:latin typeface="+mj-lt"/>
              </a:rPr>
              <a:t>4 кг </a:t>
            </a:r>
            <a:endParaRPr lang="en-US" sz="1200" i="1" dirty="0">
              <a:latin typeface="+mj-lt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7E141-F9EB-48F7-8498-BBB1E0AE167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14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latin typeface="+mj-lt"/>
              </a:rPr>
              <a:t>m </a:t>
            </a:r>
            <a:r>
              <a:rPr lang="ru-RU" sz="1200" i="1" dirty="0">
                <a:latin typeface="+mj-lt"/>
              </a:rPr>
              <a:t>=</a:t>
            </a:r>
            <a:r>
              <a:rPr lang="en-US" sz="1200" i="1" dirty="0">
                <a:latin typeface="+mj-lt"/>
              </a:rPr>
              <a:t> </a:t>
            </a:r>
            <a:r>
              <a:rPr lang="ru-RU" sz="1200" i="1" dirty="0">
                <a:latin typeface="+mj-lt"/>
              </a:rPr>
              <a:t>4 кг </a:t>
            </a:r>
            <a:endParaRPr lang="en-US" sz="1200" i="1" dirty="0"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latin typeface="+mj-lt"/>
              </a:rPr>
              <a:t>m </a:t>
            </a:r>
            <a:r>
              <a:rPr lang="ru-RU" sz="1200" i="1" dirty="0">
                <a:latin typeface="+mj-lt"/>
              </a:rPr>
              <a:t>=</a:t>
            </a:r>
            <a:r>
              <a:rPr lang="en-US" sz="1200" i="1" dirty="0">
                <a:latin typeface="+mj-lt"/>
              </a:rPr>
              <a:t> </a:t>
            </a:r>
            <a:r>
              <a:rPr lang="ru-RU" sz="1200" i="1" dirty="0">
                <a:latin typeface="+mj-lt"/>
              </a:rPr>
              <a:t>4 кг </a:t>
            </a:r>
            <a:endParaRPr lang="en-US" sz="1200" i="1" dirty="0">
              <a:latin typeface="+mj-lt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7E141-F9EB-48F7-8498-BBB1E0AE167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437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latin typeface="+mj-lt"/>
              </a:rPr>
              <a:t>m </a:t>
            </a:r>
            <a:r>
              <a:rPr lang="ru-RU" sz="1200" i="1" dirty="0">
                <a:latin typeface="+mj-lt"/>
              </a:rPr>
              <a:t>=</a:t>
            </a:r>
            <a:r>
              <a:rPr lang="en-US" sz="1200" i="1" dirty="0">
                <a:latin typeface="+mj-lt"/>
              </a:rPr>
              <a:t> </a:t>
            </a:r>
            <a:r>
              <a:rPr lang="ru-RU" sz="1200" i="1" dirty="0">
                <a:latin typeface="+mj-lt"/>
              </a:rPr>
              <a:t>4 кг </a:t>
            </a:r>
            <a:endParaRPr lang="en-US" sz="1200" i="1" dirty="0"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latin typeface="+mj-lt"/>
              </a:rPr>
              <a:t>m </a:t>
            </a:r>
            <a:r>
              <a:rPr lang="ru-RU" sz="1200" i="1" dirty="0">
                <a:latin typeface="+mj-lt"/>
              </a:rPr>
              <a:t>=</a:t>
            </a:r>
            <a:r>
              <a:rPr lang="en-US" sz="1200" i="1" dirty="0">
                <a:latin typeface="+mj-lt"/>
              </a:rPr>
              <a:t> </a:t>
            </a:r>
            <a:r>
              <a:rPr lang="ru-RU" sz="1200" i="1" dirty="0">
                <a:latin typeface="+mj-lt"/>
              </a:rPr>
              <a:t>4 кг </a:t>
            </a:r>
            <a:endParaRPr lang="en-US" sz="1200" i="1" dirty="0">
              <a:latin typeface="+mj-lt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7E141-F9EB-48F7-8498-BBB1E0AE167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45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9031"/>
            <a:ext cx="10363200" cy="2763426"/>
          </a:xfrm>
        </p:spPr>
        <p:txBody>
          <a:bodyPr anchor="b"/>
          <a:lstStyle>
            <a:lvl1pPr algn="ctr">
              <a:defRPr sz="694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9026"/>
            <a:ext cx="9144000" cy="1916391"/>
          </a:xfrm>
        </p:spPr>
        <p:txBody>
          <a:bodyPr/>
          <a:lstStyle>
            <a:lvl1pPr marL="0" indent="0" algn="ctr">
              <a:buNone/>
              <a:defRPr sz="2778"/>
            </a:lvl1pPr>
            <a:lvl2pPr marL="529163" indent="0" algn="ctr">
              <a:buNone/>
              <a:defRPr sz="2315"/>
            </a:lvl2pPr>
            <a:lvl3pPr marL="1058327" indent="0" algn="ctr">
              <a:buNone/>
              <a:defRPr sz="2083"/>
            </a:lvl3pPr>
            <a:lvl4pPr marL="1587490" indent="0" algn="ctr">
              <a:buNone/>
              <a:defRPr sz="1852"/>
            </a:lvl4pPr>
            <a:lvl5pPr marL="2116653" indent="0" algn="ctr">
              <a:buNone/>
              <a:defRPr sz="1852"/>
            </a:lvl5pPr>
            <a:lvl6pPr marL="2645816" indent="0" algn="ctr">
              <a:buNone/>
              <a:defRPr sz="1852"/>
            </a:lvl6pPr>
            <a:lvl7pPr marL="3174980" indent="0" algn="ctr">
              <a:buNone/>
              <a:defRPr sz="1852"/>
            </a:lvl7pPr>
            <a:lvl8pPr marL="3704143" indent="0" algn="ctr">
              <a:buNone/>
              <a:defRPr sz="1852"/>
            </a:lvl8pPr>
            <a:lvl9pPr marL="4233306" indent="0" algn="ctr">
              <a:buNone/>
              <a:defRPr sz="185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72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79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22599"/>
            <a:ext cx="2628900" cy="672666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22599"/>
            <a:ext cx="7734300" cy="67266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2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54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978865"/>
            <a:ext cx="10515600" cy="3301779"/>
          </a:xfrm>
        </p:spPr>
        <p:txBody>
          <a:bodyPr anchor="b"/>
          <a:lstStyle>
            <a:lvl1pPr>
              <a:defRPr sz="694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311880"/>
            <a:ext cx="10515600" cy="1736328"/>
          </a:xfrm>
        </p:spPr>
        <p:txBody>
          <a:bodyPr/>
          <a:lstStyle>
            <a:lvl1pPr marL="0" indent="0">
              <a:buNone/>
              <a:defRPr sz="2778">
                <a:solidFill>
                  <a:schemeClr val="tx1"/>
                </a:solidFill>
              </a:defRPr>
            </a:lvl1pPr>
            <a:lvl2pPr marL="529163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2pPr>
            <a:lvl3pPr marL="1058327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3pPr>
            <a:lvl4pPr marL="1587490" indent="0">
              <a:buNone/>
              <a:defRPr sz="1852">
                <a:solidFill>
                  <a:schemeClr val="tx1">
                    <a:tint val="75000"/>
                  </a:schemeClr>
                </a:solidFill>
              </a:defRPr>
            </a:lvl4pPr>
            <a:lvl5pPr marL="2116653" indent="0">
              <a:buNone/>
              <a:defRPr sz="1852">
                <a:solidFill>
                  <a:schemeClr val="tx1">
                    <a:tint val="75000"/>
                  </a:schemeClr>
                </a:solidFill>
              </a:defRPr>
            </a:lvl5pPr>
            <a:lvl6pPr marL="2645816" indent="0">
              <a:buNone/>
              <a:defRPr sz="1852">
                <a:solidFill>
                  <a:schemeClr val="tx1">
                    <a:tint val="75000"/>
                  </a:schemeClr>
                </a:solidFill>
              </a:defRPr>
            </a:lvl6pPr>
            <a:lvl7pPr marL="3174980" indent="0">
              <a:buNone/>
              <a:defRPr sz="1852">
                <a:solidFill>
                  <a:schemeClr val="tx1">
                    <a:tint val="75000"/>
                  </a:schemeClr>
                </a:solidFill>
              </a:defRPr>
            </a:lvl7pPr>
            <a:lvl8pPr marL="3704143" indent="0">
              <a:buNone/>
              <a:defRPr sz="1852">
                <a:solidFill>
                  <a:schemeClr val="tx1">
                    <a:tint val="75000"/>
                  </a:schemeClr>
                </a:solidFill>
              </a:defRPr>
            </a:lvl8pPr>
            <a:lvl9pPr marL="4233306" indent="0">
              <a:buNone/>
              <a:defRPr sz="18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99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12992"/>
            <a:ext cx="5181600" cy="50362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12992"/>
            <a:ext cx="5181600" cy="50362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34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22600"/>
            <a:ext cx="10515600" cy="15342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45790"/>
            <a:ext cx="5157787" cy="953602"/>
          </a:xfrm>
        </p:spPr>
        <p:txBody>
          <a:bodyPr anchor="b"/>
          <a:lstStyle>
            <a:lvl1pPr marL="0" indent="0">
              <a:buNone/>
              <a:defRPr sz="2778" b="1"/>
            </a:lvl1pPr>
            <a:lvl2pPr marL="529163" indent="0">
              <a:buNone/>
              <a:defRPr sz="2315" b="1"/>
            </a:lvl2pPr>
            <a:lvl3pPr marL="1058327" indent="0">
              <a:buNone/>
              <a:defRPr sz="2083" b="1"/>
            </a:lvl3pPr>
            <a:lvl4pPr marL="1587490" indent="0">
              <a:buNone/>
              <a:defRPr sz="1852" b="1"/>
            </a:lvl4pPr>
            <a:lvl5pPr marL="2116653" indent="0">
              <a:buNone/>
              <a:defRPr sz="1852" b="1"/>
            </a:lvl5pPr>
            <a:lvl6pPr marL="2645816" indent="0">
              <a:buNone/>
              <a:defRPr sz="1852" b="1"/>
            </a:lvl6pPr>
            <a:lvl7pPr marL="3174980" indent="0">
              <a:buNone/>
              <a:defRPr sz="1852" b="1"/>
            </a:lvl7pPr>
            <a:lvl8pPr marL="3704143" indent="0">
              <a:buNone/>
              <a:defRPr sz="1852" b="1"/>
            </a:lvl8pPr>
            <a:lvl9pPr marL="4233306" indent="0">
              <a:buNone/>
              <a:defRPr sz="185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899393"/>
            <a:ext cx="5157787" cy="4264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45790"/>
            <a:ext cx="5183188" cy="953602"/>
          </a:xfrm>
        </p:spPr>
        <p:txBody>
          <a:bodyPr anchor="b"/>
          <a:lstStyle>
            <a:lvl1pPr marL="0" indent="0">
              <a:buNone/>
              <a:defRPr sz="2778" b="1"/>
            </a:lvl1pPr>
            <a:lvl2pPr marL="529163" indent="0">
              <a:buNone/>
              <a:defRPr sz="2315" b="1"/>
            </a:lvl2pPr>
            <a:lvl3pPr marL="1058327" indent="0">
              <a:buNone/>
              <a:defRPr sz="2083" b="1"/>
            </a:lvl3pPr>
            <a:lvl4pPr marL="1587490" indent="0">
              <a:buNone/>
              <a:defRPr sz="1852" b="1"/>
            </a:lvl4pPr>
            <a:lvl5pPr marL="2116653" indent="0">
              <a:buNone/>
              <a:defRPr sz="1852" b="1"/>
            </a:lvl5pPr>
            <a:lvl6pPr marL="2645816" indent="0">
              <a:buNone/>
              <a:defRPr sz="1852" b="1"/>
            </a:lvl6pPr>
            <a:lvl7pPr marL="3174980" indent="0">
              <a:buNone/>
              <a:defRPr sz="1852" b="1"/>
            </a:lvl7pPr>
            <a:lvl8pPr marL="3704143" indent="0">
              <a:buNone/>
              <a:defRPr sz="1852" b="1"/>
            </a:lvl8pPr>
            <a:lvl9pPr marL="4233306" indent="0">
              <a:buNone/>
              <a:defRPr sz="185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899393"/>
            <a:ext cx="5183188" cy="4264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76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0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98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9167"/>
            <a:ext cx="3932237" cy="1852083"/>
          </a:xfrm>
        </p:spPr>
        <p:txBody>
          <a:bodyPr anchor="b"/>
          <a:lstStyle>
            <a:lvl1pPr>
              <a:defRPr sz="370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42855"/>
            <a:ext cx="6172200" cy="5640770"/>
          </a:xfrm>
        </p:spPr>
        <p:txBody>
          <a:bodyPr/>
          <a:lstStyle>
            <a:lvl1pPr>
              <a:defRPr sz="3704"/>
            </a:lvl1pPr>
            <a:lvl2pPr>
              <a:defRPr sz="3241"/>
            </a:lvl2pPr>
            <a:lvl3pPr>
              <a:defRPr sz="2778"/>
            </a:lvl3pPr>
            <a:lvl4pPr>
              <a:defRPr sz="2315"/>
            </a:lvl4pPr>
            <a:lvl5pPr>
              <a:defRPr sz="2315"/>
            </a:lvl5pPr>
            <a:lvl6pPr>
              <a:defRPr sz="2315"/>
            </a:lvl6pPr>
            <a:lvl7pPr>
              <a:defRPr sz="2315"/>
            </a:lvl7pPr>
            <a:lvl8pPr>
              <a:defRPr sz="2315"/>
            </a:lvl8pPr>
            <a:lvl9pPr>
              <a:defRPr sz="231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81250"/>
            <a:ext cx="3932237" cy="4411560"/>
          </a:xfrm>
        </p:spPr>
        <p:txBody>
          <a:bodyPr/>
          <a:lstStyle>
            <a:lvl1pPr marL="0" indent="0">
              <a:buNone/>
              <a:defRPr sz="1852"/>
            </a:lvl1pPr>
            <a:lvl2pPr marL="529163" indent="0">
              <a:buNone/>
              <a:defRPr sz="1620"/>
            </a:lvl2pPr>
            <a:lvl3pPr marL="1058327" indent="0">
              <a:buNone/>
              <a:defRPr sz="1389"/>
            </a:lvl3pPr>
            <a:lvl4pPr marL="1587490" indent="0">
              <a:buNone/>
              <a:defRPr sz="1157"/>
            </a:lvl4pPr>
            <a:lvl5pPr marL="2116653" indent="0">
              <a:buNone/>
              <a:defRPr sz="1157"/>
            </a:lvl5pPr>
            <a:lvl6pPr marL="2645816" indent="0">
              <a:buNone/>
              <a:defRPr sz="1157"/>
            </a:lvl6pPr>
            <a:lvl7pPr marL="3174980" indent="0">
              <a:buNone/>
              <a:defRPr sz="1157"/>
            </a:lvl7pPr>
            <a:lvl8pPr marL="3704143" indent="0">
              <a:buNone/>
              <a:defRPr sz="1157"/>
            </a:lvl8pPr>
            <a:lvl9pPr marL="4233306" indent="0">
              <a:buNone/>
              <a:defRPr sz="11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5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9167"/>
            <a:ext cx="3932237" cy="1852083"/>
          </a:xfrm>
        </p:spPr>
        <p:txBody>
          <a:bodyPr anchor="b"/>
          <a:lstStyle>
            <a:lvl1pPr>
              <a:defRPr sz="370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42855"/>
            <a:ext cx="6172200" cy="5640770"/>
          </a:xfrm>
        </p:spPr>
        <p:txBody>
          <a:bodyPr anchor="t"/>
          <a:lstStyle>
            <a:lvl1pPr marL="0" indent="0">
              <a:buNone/>
              <a:defRPr sz="3704"/>
            </a:lvl1pPr>
            <a:lvl2pPr marL="529163" indent="0">
              <a:buNone/>
              <a:defRPr sz="3241"/>
            </a:lvl2pPr>
            <a:lvl3pPr marL="1058327" indent="0">
              <a:buNone/>
              <a:defRPr sz="2778"/>
            </a:lvl3pPr>
            <a:lvl4pPr marL="1587490" indent="0">
              <a:buNone/>
              <a:defRPr sz="2315"/>
            </a:lvl4pPr>
            <a:lvl5pPr marL="2116653" indent="0">
              <a:buNone/>
              <a:defRPr sz="2315"/>
            </a:lvl5pPr>
            <a:lvl6pPr marL="2645816" indent="0">
              <a:buNone/>
              <a:defRPr sz="2315"/>
            </a:lvl6pPr>
            <a:lvl7pPr marL="3174980" indent="0">
              <a:buNone/>
              <a:defRPr sz="2315"/>
            </a:lvl7pPr>
            <a:lvl8pPr marL="3704143" indent="0">
              <a:buNone/>
              <a:defRPr sz="2315"/>
            </a:lvl8pPr>
            <a:lvl9pPr marL="4233306" indent="0">
              <a:buNone/>
              <a:defRPr sz="231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81250"/>
            <a:ext cx="3932237" cy="4411560"/>
          </a:xfrm>
        </p:spPr>
        <p:txBody>
          <a:bodyPr/>
          <a:lstStyle>
            <a:lvl1pPr marL="0" indent="0">
              <a:buNone/>
              <a:defRPr sz="1852"/>
            </a:lvl1pPr>
            <a:lvl2pPr marL="529163" indent="0">
              <a:buNone/>
              <a:defRPr sz="1620"/>
            </a:lvl2pPr>
            <a:lvl3pPr marL="1058327" indent="0">
              <a:buNone/>
              <a:defRPr sz="1389"/>
            </a:lvl3pPr>
            <a:lvl4pPr marL="1587490" indent="0">
              <a:buNone/>
              <a:defRPr sz="1157"/>
            </a:lvl4pPr>
            <a:lvl5pPr marL="2116653" indent="0">
              <a:buNone/>
              <a:defRPr sz="1157"/>
            </a:lvl5pPr>
            <a:lvl6pPr marL="2645816" indent="0">
              <a:buNone/>
              <a:defRPr sz="1157"/>
            </a:lvl6pPr>
            <a:lvl7pPr marL="3174980" indent="0">
              <a:buNone/>
              <a:defRPr sz="1157"/>
            </a:lvl7pPr>
            <a:lvl8pPr marL="3704143" indent="0">
              <a:buNone/>
              <a:defRPr sz="1157"/>
            </a:lvl8pPr>
            <a:lvl9pPr marL="4233306" indent="0">
              <a:buNone/>
              <a:defRPr sz="11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22600"/>
            <a:ext cx="10515600" cy="153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12992"/>
            <a:ext cx="10515600" cy="5036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356889"/>
            <a:ext cx="2743200" cy="422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18799-2ADF-4312-8F24-E65CD3C6E4FE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356889"/>
            <a:ext cx="4114800" cy="422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356889"/>
            <a:ext cx="2743200" cy="422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2CB71-2911-486C-924C-C3C52EE4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58327" rtl="0" eaLnBrk="1" latinLnBrk="0" hangingPunct="1">
        <a:lnSpc>
          <a:spcPct val="90000"/>
        </a:lnSpc>
        <a:spcBef>
          <a:spcPct val="0"/>
        </a:spcBef>
        <a:buNone/>
        <a:defRPr sz="50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582" indent="-264582" algn="l" defTabSz="1058327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3241" kern="1200">
          <a:solidFill>
            <a:schemeClr val="tx1"/>
          </a:solidFill>
          <a:latin typeface="+mn-lt"/>
          <a:ea typeface="+mn-ea"/>
          <a:cs typeface="+mn-cs"/>
        </a:defRPr>
      </a:lvl1pPr>
      <a:lvl2pPr marL="793745" indent="-264582" algn="l" defTabSz="1058327" rtl="0" eaLnBrk="1" latinLnBrk="0" hangingPunct="1">
        <a:lnSpc>
          <a:spcPct val="90000"/>
        </a:lnSpc>
        <a:spcBef>
          <a:spcPts val="579"/>
        </a:spcBef>
        <a:buFont typeface="Arial" panose="020B0604020202020204" pitchFamily="34" charset="0"/>
        <a:buChar char="•"/>
        <a:defRPr sz="2778" kern="1200">
          <a:solidFill>
            <a:schemeClr val="tx1"/>
          </a:solidFill>
          <a:latin typeface="+mn-lt"/>
          <a:ea typeface="+mn-ea"/>
          <a:cs typeface="+mn-cs"/>
        </a:defRPr>
      </a:lvl2pPr>
      <a:lvl3pPr marL="1322908" indent="-264582" algn="l" defTabSz="1058327" rtl="0" eaLnBrk="1" latinLnBrk="0" hangingPunct="1">
        <a:lnSpc>
          <a:spcPct val="90000"/>
        </a:lnSpc>
        <a:spcBef>
          <a:spcPts val="579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3pPr>
      <a:lvl4pPr marL="1852071" indent="-264582" algn="l" defTabSz="1058327" rtl="0" eaLnBrk="1" latinLnBrk="0" hangingPunct="1">
        <a:lnSpc>
          <a:spcPct val="90000"/>
        </a:lnSpc>
        <a:spcBef>
          <a:spcPts val="579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4pPr>
      <a:lvl5pPr marL="2381235" indent="-264582" algn="l" defTabSz="1058327" rtl="0" eaLnBrk="1" latinLnBrk="0" hangingPunct="1">
        <a:lnSpc>
          <a:spcPct val="90000"/>
        </a:lnSpc>
        <a:spcBef>
          <a:spcPts val="579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5pPr>
      <a:lvl6pPr marL="2910398" indent="-264582" algn="l" defTabSz="1058327" rtl="0" eaLnBrk="1" latinLnBrk="0" hangingPunct="1">
        <a:lnSpc>
          <a:spcPct val="90000"/>
        </a:lnSpc>
        <a:spcBef>
          <a:spcPts val="579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6pPr>
      <a:lvl7pPr marL="3439561" indent="-264582" algn="l" defTabSz="1058327" rtl="0" eaLnBrk="1" latinLnBrk="0" hangingPunct="1">
        <a:lnSpc>
          <a:spcPct val="90000"/>
        </a:lnSpc>
        <a:spcBef>
          <a:spcPts val="579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7pPr>
      <a:lvl8pPr marL="3968725" indent="-264582" algn="l" defTabSz="1058327" rtl="0" eaLnBrk="1" latinLnBrk="0" hangingPunct="1">
        <a:lnSpc>
          <a:spcPct val="90000"/>
        </a:lnSpc>
        <a:spcBef>
          <a:spcPts val="579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8pPr>
      <a:lvl9pPr marL="4497888" indent="-264582" algn="l" defTabSz="1058327" rtl="0" eaLnBrk="1" latinLnBrk="0" hangingPunct="1">
        <a:lnSpc>
          <a:spcPct val="90000"/>
        </a:lnSpc>
        <a:spcBef>
          <a:spcPts val="579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8327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1pPr>
      <a:lvl2pPr marL="529163" algn="l" defTabSz="1058327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2pPr>
      <a:lvl3pPr marL="1058327" algn="l" defTabSz="1058327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3pPr>
      <a:lvl4pPr marL="1587490" algn="l" defTabSz="1058327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4pPr>
      <a:lvl5pPr marL="2116653" algn="l" defTabSz="1058327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5pPr>
      <a:lvl6pPr marL="2645816" algn="l" defTabSz="1058327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6pPr>
      <a:lvl7pPr marL="3174980" algn="l" defTabSz="1058327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7pPr>
      <a:lvl8pPr marL="3704143" algn="l" defTabSz="1058327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8pPr>
      <a:lvl9pPr marL="4233306" algn="l" defTabSz="1058327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B45D5-C1DC-412F-B669-550C6761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3000" y="185672"/>
            <a:ext cx="3486001" cy="6312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/>
              <a:t>ПЛОТНОСТЬ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1FA0FE2-B8DC-4C60-868F-DE2B92286176}"/>
              </a:ext>
            </a:extLst>
          </p:cNvPr>
          <p:cNvSpPr txBox="1">
            <a:spLocks/>
          </p:cNvSpPr>
          <p:nvPr/>
        </p:nvSpPr>
        <p:spPr>
          <a:xfrm>
            <a:off x="1155032" y="1188304"/>
            <a:ext cx="2427947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u="sng" dirty="0"/>
              <a:t>Факты</a:t>
            </a:r>
          </a:p>
        </p:txBody>
      </p:sp>
      <p:cxnSp>
        <p:nvCxnSpPr>
          <p:cNvPr id="5" name="Соединитель: уступ 4">
            <a:extLst>
              <a:ext uri="{FF2B5EF4-FFF2-40B4-BE49-F238E27FC236}">
                <a16:creationId xmlns:a16="http://schemas.microsoft.com/office/drawing/2014/main" id="{5982DAEE-8501-4CAF-AE98-2E72847C721A}"/>
              </a:ext>
            </a:extLst>
          </p:cNvPr>
          <p:cNvCxnSpPr>
            <a:cxnSpLocks/>
            <a:stCxn id="2" idx="1"/>
            <a:endCxn id="3" idx="1"/>
          </p:cNvCxnSpPr>
          <p:nvPr/>
        </p:nvCxnSpPr>
        <p:spPr>
          <a:xfrm rot="10800000" flipV="1">
            <a:off x="1155032" y="501316"/>
            <a:ext cx="3197968" cy="1002632"/>
          </a:xfrm>
          <a:prstGeom prst="bentConnector3">
            <a:avLst>
              <a:gd name="adj1" fmla="val 123702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06B25920-E735-441C-855E-AC7C78233911}"/>
              </a:ext>
            </a:extLst>
          </p:cNvPr>
          <p:cNvSpPr txBox="1">
            <a:spLocks/>
          </p:cNvSpPr>
          <p:nvPr/>
        </p:nvSpPr>
        <p:spPr>
          <a:xfrm>
            <a:off x="1155035" y="3432087"/>
            <a:ext cx="2427947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u="sng" dirty="0"/>
              <a:t>Определение</a:t>
            </a:r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D9D83787-7151-4D8F-B183-25112F0EF54D}"/>
              </a:ext>
            </a:extLst>
          </p:cNvPr>
          <p:cNvCxnSpPr>
            <a:cxnSpLocks/>
            <a:stCxn id="2" idx="1"/>
            <a:endCxn id="13" idx="1"/>
          </p:cNvCxnSpPr>
          <p:nvPr/>
        </p:nvCxnSpPr>
        <p:spPr>
          <a:xfrm rot="10800000" flipV="1">
            <a:off x="1155036" y="501315"/>
            <a:ext cx="3197965" cy="3246415"/>
          </a:xfrm>
          <a:prstGeom prst="bentConnector3">
            <a:avLst>
              <a:gd name="adj1" fmla="val 123702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82888820-ED5C-4C1A-A374-C6A9F5A92125}"/>
              </a:ext>
            </a:extLst>
          </p:cNvPr>
          <p:cNvSpPr txBox="1">
            <a:spLocks/>
          </p:cNvSpPr>
          <p:nvPr/>
        </p:nvSpPr>
        <p:spPr>
          <a:xfrm>
            <a:off x="3121582" y="3476545"/>
            <a:ext cx="7887127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i="1" dirty="0"/>
              <a:t>Плотность – физическая величина, которая показывает массу вещества в единице объема</a:t>
            </a:r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3BC8BBA7-1173-43B5-B9FD-FA6EEB73C260}"/>
              </a:ext>
            </a:extLst>
          </p:cNvPr>
          <p:cNvSpPr txBox="1">
            <a:spLocks/>
          </p:cNvSpPr>
          <p:nvPr/>
        </p:nvSpPr>
        <p:spPr>
          <a:xfrm>
            <a:off x="1155034" y="4152291"/>
            <a:ext cx="2427947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u="sng" dirty="0"/>
              <a:t>Обозначение</a:t>
            </a: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00E2514D-9B8F-4808-8E32-7DE382082CA8}"/>
              </a:ext>
            </a:extLst>
          </p:cNvPr>
          <p:cNvSpPr txBox="1">
            <a:spLocks/>
          </p:cNvSpPr>
          <p:nvPr/>
        </p:nvSpPr>
        <p:spPr>
          <a:xfrm>
            <a:off x="3178221" y="4135215"/>
            <a:ext cx="1069233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ρ</a:t>
            </a:r>
            <a:r>
              <a:rPr lang="en-US" sz="2000" i="1" dirty="0"/>
              <a:t> (</a:t>
            </a:r>
            <a:r>
              <a:rPr lang="ru-RU" sz="2000" i="1" dirty="0" err="1"/>
              <a:t>ро</a:t>
            </a:r>
            <a:r>
              <a:rPr lang="ru-RU" sz="2000" i="1" dirty="0"/>
              <a:t>)</a:t>
            </a:r>
          </a:p>
        </p:txBody>
      </p:sp>
      <p:cxnSp>
        <p:nvCxnSpPr>
          <p:cNvPr id="22" name="Соединитель: уступ 21">
            <a:extLst>
              <a:ext uri="{FF2B5EF4-FFF2-40B4-BE49-F238E27FC236}">
                <a16:creationId xmlns:a16="http://schemas.microsoft.com/office/drawing/2014/main" id="{AA9A65F7-1719-4008-A9B4-28B0D9D7718D}"/>
              </a:ext>
            </a:extLst>
          </p:cNvPr>
          <p:cNvCxnSpPr>
            <a:cxnSpLocks/>
            <a:stCxn id="2" idx="1"/>
            <a:endCxn id="20" idx="1"/>
          </p:cNvCxnSpPr>
          <p:nvPr/>
        </p:nvCxnSpPr>
        <p:spPr>
          <a:xfrm rot="10800000" flipV="1">
            <a:off x="1155034" y="501315"/>
            <a:ext cx="3197966" cy="3966619"/>
          </a:xfrm>
          <a:prstGeom prst="bentConnector3">
            <a:avLst>
              <a:gd name="adj1" fmla="val 123702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60747F66-1B85-4E99-9FD3-0F96D4D919B1}"/>
              </a:ext>
            </a:extLst>
          </p:cNvPr>
          <p:cNvSpPr txBox="1">
            <a:spLocks/>
          </p:cNvSpPr>
          <p:nvPr/>
        </p:nvSpPr>
        <p:spPr>
          <a:xfrm>
            <a:off x="1155031" y="5289591"/>
            <a:ext cx="3497181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u="sng" dirty="0"/>
              <a:t>Единица измерения</a:t>
            </a:r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2B001CE6-4D02-4C85-B6E1-E654375C812F}"/>
              </a:ext>
            </a:extLst>
          </p:cNvPr>
          <p:cNvSpPr txBox="1">
            <a:spLocks/>
          </p:cNvSpPr>
          <p:nvPr/>
        </p:nvSpPr>
        <p:spPr>
          <a:xfrm>
            <a:off x="3594459" y="5274640"/>
            <a:ext cx="1909011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</a:rPr>
              <a:t>[</a:t>
            </a:r>
            <a:r>
              <a:rPr lang="el-GR" sz="2000" i="1" dirty="0">
                <a:solidFill>
                  <a:srgbClr val="FF0000"/>
                </a:solidFill>
              </a:rPr>
              <a:t>ρ</a:t>
            </a:r>
            <a:r>
              <a:rPr lang="en-US" sz="2000" i="1" dirty="0">
                <a:solidFill>
                  <a:srgbClr val="FF0000"/>
                </a:solidFill>
              </a:rPr>
              <a:t>] = </a:t>
            </a:r>
            <a:r>
              <a:rPr lang="ru-RU" sz="2000" i="1" dirty="0">
                <a:solidFill>
                  <a:srgbClr val="FF0000"/>
                </a:solidFill>
              </a:rPr>
              <a:t>кг</a:t>
            </a:r>
            <a:r>
              <a:rPr lang="en-US" sz="2000" i="1" dirty="0">
                <a:solidFill>
                  <a:srgbClr val="FF0000"/>
                </a:solidFill>
              </a:rPr>
              <a:t>/</a:t>
            </a:r>
            <a:r>
              <a:rPr lang="ru-RU" sz="2000" i="1" dirty="0">
                <a:solidFill>
                  <a:srgbClr val="FF0000"/>
                </a:solidFill>
              </a:rPr>
              <a:t>м</a:t>
            </a:r>
            <a:r>
              <a:rPr lang="ru-RU" sz="2000" i="1" baseline="300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28" name="Соединитель: уступ 27">
            <a:extLst>
              <a:ext uri="{FF2B5EF4-FFF2-40B4-BE49-F238E27FC236}">
                <a16:creationId xmlns:a16="http://schemas.microsoft.com/office/drawing/2014/main" id="{2078AC77-9A16-4313-9967-FA6E35B91A99}"/>
              </a:ext>
            </a:extLst>
          </p:cNvPr>
          <p:cNvCxnSpPr>
            <a:cxnSpLocks/>
            <a:stCxn id="2" idx="1"/>
            <a:endCxn id="26" idx="1"/>
          </p:cNvCxnSpPr>
          <p:nvPr/>
        </p:nvCxnSpPr>
        <p:spPr>
          <a:xfrm rot="10800000" flipV="1">
            <a:off x="1155032" y="501315"/>
            <a:ext cx="3197969" cy="5103919"/>
          </a:xfrm>
          <a:prstGeom prst="bentConnector3">
            <a:avLst>
              <a:gd name="adj1" fmla="val 123702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Заголовок 1">
            <a:extLst>
              <a:ext uri="{FF2B5EF4-FFF2-40B4-BE49-F238E27FC236}">
                <a16:creationId xmlns:a16="http://schemas.microsoft.com/office/drawing/2014/main" id="{C6D4B982-CA5C-4461-A7B0-7D260C419C8C}"/>
              </a:ext>
            </a:extLst>
          </p:cNvPr>
          <p:cNvSpPr txBox="1">
            <a:spLocks/>
          </p:cNvSpPr>
          <p:nvPr/>
        </p:nvSpPr>
        <p:spPr>
          <a:xfrm>
            <a:off x="1155031" y="5816683"/>
            <a:ext cx="3497181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u="sng" dirty="0"/>
              <a:t>Величина</a:t>
            </a:r>
          </a:p>
        </p:txBody>
      </p:sp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9D6B4A61-0D6C-4FC8-BDD8-17429D6DF892}"/>
              </a:ext>
            </a:extLst>
          </p:cNvPr>
          <p:cNvSpPr txBox="1">
            <a:spLocks/>
          </p:cNvSpPr>
          <p:nvPr/>
        </p:nvSpPr>
        <p:spPr>
          <a:xfrm>
            <a:off x="3121582" y="5844578"/>
            <a:ext cx="1461742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i="1" dirty="0"/>
              <a:t>скалярная</a:t>
            </a:r>
          </a:p>
        </p:txBody>
      </p:sp>
      <p:cxnSp>
        <p:nvCxnSpPr>
          <p:cNvPr id="38" name="Соединитель: уступ 37">
            <a:extLst>
              <a:ext uri="{FF2B5EF4-FFF2-40B4-BE49-F238E27FC236}">
                <a16:creationId xmlns:a16="http://schemas.microsoft.com/office/drawing/2014/main" id="{0C1F040D-25EE-4D04-BA63-F726BBF5A140}"/>
              </a:ext>
            </a:extLst>
          </p:cNvPr>
          <p:cNvCxnSpPr>
            <a:cxnSpLocks/>
            <a:stCxn id="2" idx="1"/>
            <a:endCxn id="35" idx="1"/>
          </p:cNvCxnSpPr>
          <p:nvPr/>
        </p:nvCxnSpPr>
        <p:spPr>
          <a:xfrm rot="10800000" flipV="1">
            <a:off x="1155032" y="501315"/>
            <a:ext cx="3197969" cy="5631011"/>
          </a:xfrm>
          <a:prstGeom prst="bentConnector3">
            <a:avLst>
              <a:gd name="adj1" fmla="val 123702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Заголовок 1">
            <a:extLst>
              <a:ext uri="{FF2B5EF4-FFF2-40B4-BE49-F238E27FC236}">
                <a16:creationId xmlns:a16="http://schemas.microsoft.com/office/drawing/2014/main" id="{99EFC0F6-89E5-402D-AE18-681535DD91C8}"/>
              </a:ext>
            </a:extLst>
          </p:cNvPr>
          <p:cNvSpPr txBox="1">
            <a:spLocks/>
          </p:cNvSpPr>
          <p:nvPr/>
        </p:nvSpPr>
        <p:spPr>
          <a:xfrm>
            <a:off x="1142809" y="6427050"/>
            <a:ext cx="3497181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u="sng" dirty="0"/>
              <a:t>Способ измерения</a:t>
            </a:r>
          </a:p>
        </p:txBody>
      </p:sp>
      <p:cxnSp>
        <p:nvCxnSpPr>
          <p:cNvPr id="43" name="Соединитель: уступ 42">
            <a:extLst>
              <a:ext uri="{FF2B5EF4-FFF2-40B4-BE49-F238E27FC236}">
                <a16:creationId xmlns:a16="http://schemas.microsoft.com/office/drawing/2014/main" id="{60069E87-C003-4FDB-BF00-E8D0187CFB59}"/>
              </a:ext>
            </a:extLst>
          </p:cNvPr>
          <p:cNvCxnSpPr>
            <a:cxnSpLocks/>
            <a:stCxn id="2" idx="1"/>
            <a:endCxn id="42" idx="1"/>
          </p:cNvCxnSpPr>
          <p:nvPr/>
        </p:nvCxnSpPr>
        <p:spPr>
          <a:xfrm rot="10800000" flipV="1">
            <a:off x="1142810" y="501316"/>
            <a:ext cx="3210191" cy="6241378"/>
          </a:xfrm>
          <a:prstGeom prst="bentConnector3">
            <a:avLst>
              <a:gd name="adj1" fmla="val 123112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Заголовок 1">
            <a:extLst>
              <a:ext uri="{FF2B5EF4-FFF2-40B4-BE49-F238E27FC236}">
                <a16:creationId xmlns:a16="http://schemas.microsoft.com/office/drawing/2014/main" id="{87C8729D-ABD8-4B7C-81AB-77EB442CD946}"/>
              </a:ext>
            </a:extLst>
          </p:cNvPr>
          <p:cNvSpPr txBox="1">
            <a:spLocks/>
          </p:cNvSpPr>
          <p:nvPr/>
        </p:nvSpPr>
        <p:spPr>
          <a:xfrm>
            <a:off x="3393358" y="6430122"/>
            <a:ext cx="1742998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i="1" dirty="0"/>
              <a:t>косвенный</a:t>
            </a:r>
          </a:p>
        </p:txBody>
      </p:sp>
      <p:sp>
        <p:nvSpPr>
          <p:cNvPr id="58" name="Заголовок 1">
            <a:extLst>
              <a:ext uri="{FF2B5EF4-FFF2-40B4-BE49-F238E27FC236}">
                <a16:creationId xmlns:a16="http://schemas.microsoft.com/office/drawing/2014/main" id="{6DE6907C-F58B-400B-AB78-DA5AE4E750FC}"/>
              </a:ext>
            </a:extLst>
          </p:cNvPr>
          <p:cNvSpPr txBox="1">
            <a:spLocks/>
          </p:cNvSpPr>
          <p:nvPr/>
        </p:nvSpPr>
        <p:spPr>
          <a:xfrm>
            <a:off x="1142809" y="7045565"/>
            <a:ext cx="4251158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u="sng" dirty="0"/>
              <a:t>Прибор для измерения</a:t>
            </a:r>
          </a:p>
        </p:txBody>
      </p:sp>
      <p:sp>
        <p:nvSpPr>
          <p:cNvPr id="59" name="Заголовок 1">
            <a:extLst>
              <a:ext uri="{FF2B5EF4-FFF2-40B4-BE49-F238E27FC236}">
                <a16:creationId xmlns:a16="http://schemas.microsoft.com/office/drawing/2014/main" id="{1C265EEA-B0D5-47C5-8363-D1941EBD272D}"/>
              </a:ext>
            </a:extLst>
          </p:cNvPr>
          <p:cNvSpPr txBox="1">
            <a:spLocks/>
          </p:cNvSpPr>
          <p:nvPr/>
        </p:nvSpPr>
        <p:spPr>
          <a:xfrm>
            <a:off x="3951863" y="7029273"/>
            <a:ext cx="959903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i="1" dirty="0"/>
              <a:t>весы</a:t>
            </a:r>
          </a:p>
        </p:txBody>
      </p:sp>
      <p:cxnSp>
        <p:nvCxnSpPr>
          <p:cNvPr id="60" name="Соединитель: уступ 59">
            <a:extLst>
              <a:ext uri="{FF2B5EF4-FFF2-40B4-BE49-F238E27FC236}">
                <a16:creationId xmlns:a16="http://schemas.microsoft.com/office/drawing/2014/main" id="{917AE15D-C01C-49D1-90E9-439C5590CB15}"/>
              </a:ext>
            </a:extLst>
          </p:cNvPr>
          <p:cNvCxnSpPr>
            <a:cxnSpLocks/>
            <a:stCxn id="2" idx="1"/>
            <a:endCxn id="30" idx="1"/>
          </p:cNvCxnSpPr>
          <p:nvPr/>
        </p:nvCxnSpPr>
        <p:spPr>
          <a:xfrm rot="10800000" flipV="1">
            <a:off x="1155032" y="501316"/>
            <a:ext cx="3197968" cy="4503266"/>
          </a:xfrm>
          <a:prstGeom prst="bentConnector3">
            <a:avLst>
              <a:gd name="adj1" fmla="val 123702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BC6A2683-E80F-4E59-BB2C-9BEC5FE2D611}"/>
              </a:ext>
            </a:extLst>
          </p:cNvPr>
          <p:cNvGrpSpPr/>
          <p:nvPr/>
        </p:nvGrpSpPr>
        <p:grpSpPr>
          <a:xfrm>
            <a:off x="2552076" y="1105813"/>
            <a:ext cx="7887127" cy="2474927"/>
            <a:chOff x="2552076" y="1105813"/>
            <a:chExt cx="7887127" cy="2474927"/>
          </a:xfrm>
        </p:grpSpPr>
        <p:sp>
          <p:nvSpPr>
            <p:cNvPr id="12" name="Заголовок 1">
              <a:extLst>
                <a:ext uri="{FF2B5EF4-FFF2-40B4-BE49-F238E27FC236}">
                  <a16:creationId xmlns:a16="http://schemas.microsoft.com/office/drawing/2014/main" id="{45C3DD73-C6C8-4C03-BF4F-44FEF3520DF6}"/>
                </a:ext>
              </a:extLst>
            </p:cNvPr>
            <p:cNvSpPr txBox="1">
              <a:spLocks/>
            </p:cNvSpPr>
            <p:nvPr/>
          </p:nvSpPr>
          <p:spPr>
            <a:xfrm>
              <a:off x="2552076" y="2949453"/>
              <a:ext cx="7887127" cy="63128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rmAutofit/>
            </a:bodyPr>
            <a:lstStyle>
              <a:lvl1pPr algn="l" defTabSz="1058327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093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i="1" dirty="0"/>
                <a:t>Тела равного объема имеют разные массы</a:t>
              </a: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F146C45C-DA80-4200-BF50-4FE15E2654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4365" t="30029" r="35704" b="32331"/>
            <a:stretch/>
          </p:blipFill>
          <p:spPr>
            <a:xfrm>
              <a:off x="6096000" y="1105813"/>
              <a:ext cx="2774425" cy="1961601"/>
            </a:xfrm>
            <a:prstGeom prst="rect">
              <a:avLst/>
            </a:prstGeom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9D3FFE15-C610-415B-B68C-F27FF00233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4420" t="29830" r="35703" b="32331"/>
            <a:stretch/>
          </p:blipFill>
          <p:spPr>
            <a:xfrm>
              <a:off x="3178221" y="1111682"/>
              <a:ext cx="2741489" cy="1952135"/>
            </a:xfrm>
            <a:prstGeom prst="rect">
              <a:avLst/>
            </a:prstGeom>
          </p:spPr>
        </p:pic>
      </p:grp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6BCF2858-16A1-4E3F-B3F8-D7DFF70F4CE3}"/>
              </a:ext>
            </a:extLst>
          </p:cNvPr>
          <p:cNvSpPr txBox="1">
            <a:spLocks/>
          </p:cNvSpPr>
          <p:nvPr/>
        </p:nvSpPr>
        <p:spPr>
          <a:xfrm>
            <a:off x="1155032" y="4688938"/>
            <a:ext cx="1966551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u="sng" dirty="0"/>
              <a:t>Формула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D9CFD08-2D3E-4CD3-8E66-F7C43FACA9DC}"/>
                  </a:ext>
                </a:extLst>
              </p:cNvPr>
              <p:cNvSpPr txBox="1"/>
              <p:nvPr/>
            </p:nvSpPr>
            <p:spPr>
              <a:xfrm>
                <a:off x="3121582" y="4695863"/>
                <a:ext cx="759119" cy="52706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D9CFD08-2D3E-4CD3-8E66-F7C43FACA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582" y="4695863"/>
                <a:ext cx="759119" cy="5270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39CABD2A-A842-4583-9A16-3C2B9DD6A9E5}"/>
              </a:ext>
            </a:extLst>
          </p:cNvPr>
          <p:cNvSpPr txBox="1">
            <a:spLocks/>
          </p:cNvSpPr>
          <p:nvPr/>
        </p:nvSpPr>
        <p:spPr>
          <a:xfrm>
            <a:off x="4077678" y="4645765"/>
            <a:ext cx="2164291" cy="631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ρ</a:t>
            </a:r>
            <a:r>
              <a:rPr lang="en-US" sz="2000" i="1" dirty="0"/>
              <a:t> – </a:t>
            </a:r>
            <a:r>
              <a:rPr lang="ru-RU" sz="2000" i="1" dirty="0"/>
              <a:t>плотность</a:t>
            </a:r>
          </a:p>
          <a:p>
            <a:r>
              <a:rPr lang="en-US" sz="2000" i="1" dirty="0"/>
              <a:t>m – </a:t>
            </a:r>
            <a:r>
              <a:rPr lang="ru-RU" sz="2000" i="1" dirty="0"/>
              <a:t>масса </a:t>
            </a:r>
            <a:endParaRPr lang="en-US" sz="2000" i="1" dirty="0"/>
          </a:p>
          <a:p>
            <a:r>
              <a:rPr lang="en-US" sz="2000" i="1" dirty="0"/>
              <a:t>V – </a:t>
            </a:r>
            <a:r>
              <a:rPr lang="ru-RU" sz="2000" i="1" dirty="0"/>
              <a:t>объем </a:t>
            </a:r>
          </a:p>
        </p:txBody>
      </p:sp>
      <p:cxnSp>
        <p:nvCxnSpPr>
          <p:cNvPr id="44" name="Соединитель: уступ 43">
            <a:extLst>
              <a:ext uri="{FF2B5EF4-FFF2-40B4-BE49-F238E27FC236}">
                <a16:creationId xmlns:a16="http://schemas.microsoft.com/office/drawing/2014/main" id="{75D07086-7F8A-43EE-B2A4-DE7818947F5B}"/>
              </a:ext>
            </a:extLst>
          </p:cNvPr>
          <p:cNvCxnSpPr>
            <a:cxnSpLocks/>
            <a:stCxn id="2" idx="1"/>
            <a:endCxn id="58" idx="1"/>
          </p:cNvCxnSpPr>
          <p:nvPr/>
        </p:nvCxnSpPr>
        <p:spPr>
          <a:xfrm rot="10800000" flipV="1">
            <a:off x="1142810" y="501315"/>
            <a:ext cx="3210191" cy="6859893"/>
          </a:xfrm>
          <a:prstGeom prst="bentConnector3">
            <a:avLst>
              <a:gd name="adj1" fmla="val 123112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77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/>
      <p:bldP spid="19" grpId="0"/>
      <p:bldP spid="20" grpId="0"/>
      <p:bldP spid="21" grpId="0"/>
      <p:bldP spid="26" grpId="0"/>
      <p:bldP spid="27" grpId="0"/>
      <p:bldP spid="35" grpId="0"/>
      <p:bldP spid="37" grpId="0"/>
      <p:bldP spid="42" grpId="0"/>
      <p:bldP spid="47" grpId="0"/>
      <p:bldP spid="58" grpId="0"/>
      <p:bldP spid="59" grpId="0"/>
      <p:bldP spid="30" grpId="0"/>
      <p:bldP spid="10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A246E73D-6C83-28B1-409A-ECF27D73709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46"/>
          </a:xfrm>
          <a:prstGeom prst="rect">
            <a:avLst/>
          </a:prstGeom>
        </p:spPr>
        <p:txBody>
          <a:bodyPr anchor="ctr"/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6000" dirty="0"/>
              <a:t>КАКАЯ ЧАША ВЕСОВ ПЕРЕВЕСИТ?</a:t>
            </a:r>
          </a:p>
        </p:txBody>
      </p:sp>
      <p:pic>
        <p:nvPicPr>
          <p:cNvPr id="3" name="Picture 2" descr="Изображение выглядит как шкала, устройство, стол&#10;&#10;Автоматически созданное описание">
            <a:extLst>
              <a:ext uri="{FF2B5EF4-FFF2-40B4-BE49-F238E27FC236}">
                <a16:creationId xmlns:a16="http://schemas.microsoft.com/office/drawing/2014/main" id="{D8C7FE7B-1F5A-0A3F-BA24-90DC2AD2D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9476" y="1513671"/>
            <a:ext cx="6273049" cy="570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Цилиндр 5">
            <a:extLst>
              <a:ext uri="{FF2B5EF4-FFF2-40B4-BE49-F238E27FC236}">
                <a16:creationId xmlns:a16="http://schemas.microsoft.com/office/drawing/2014/main" id="{AAD87654-D434-0DE9-8DD4-6A16F4A70B67}"/>
              </a:ext>
            </a:extLst>
          </p:cNvPr>
          <p:cNvSpPr/>
          <p:nvPr/>
        </p:nvSpPr>
        <p:spPr>
          <a:xfrm>
            <a:off x="7116475" y="4334933"/>
            <a:ext cx="1214725" cy="1607960"/>
          </a:xfrm>
          <a:prstGeom prst="can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65" dirty="0">
                <a:solidFill>
                  <a:schemeClr val="tx1"/>
                </a:solidFill>
              </a:rPr>
              <a:t>МЁД</a:t>
            </a:r>
          </a:p>
        </p:txBody>
      </p:sp>
      <p:sp>
        <p:nvSpPr>
          <p:cNvPr id="4" name="Цилиндр 3">
            <a:extLst>
              <a:ext uri="{FF2B5EF4-FFF2-40B4-BE49-F238E27FC236}">
                <a16:creationId xmlns:a16="http://schemas.microsoft.com/office/drawing/2014/main" id="{83527E01-BC7D-F2B6-CC0C-C4C31724AE29}"/>
              </a:ext>
            </a:extLst>
          </p:cNvPr>
          <p:cNvSpPr/>
          <p:nvPr/>
        </p:nvSpPr>
        <p:spPr>
          <a:xfrm>
            <a:off x="3823250" y="4334933"/>
            <a:ext cx="1214725" cy="1607960"/>
          </a:xfrm>
          <a:prstGeom prst="can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65" dirty="0">
                <a:solidFill>
                  <a:schemeClr val="tx1"/>
                </a:solidFill>
              </a:rPr>
              <a:t>ВОДА</a:t>
            </a:r>
          </a:p>
        </p:txBody>
      </p:sp>
    </p:spTree>
    <p:extLst>
      <p:ext uri="{BB962C8B-B14F-4D97-AF65-F5344CB8AC3E}">
        <p14:creationId xmlns:p14="http://schemas.microsoft.com/office/powerpoint/2010/main" val="158220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A246E73D-6C83-28B1-409A-ECF27D73709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46"/>
          </a:xfrm>
          <a:prstGeom prst="rect">
            <a:avLst/>
          </a:prstGeom>
        </p:spPr>
        <p:txBody>
          <a:bodyPr anchor="ctr"/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6000" dirty="0"/>
              <a:t>КАКАЯ ЧАША ВЕСОВ ПЕРЕВЕСИТ?</a:t>
            </a:r>
          </a:p>
        </p:txBody>
      </p:sp>
      <p:pic>
        <p:nvPicPr>
          <p:cNvPr id="3" name="Picture 2" descr="Изображение выглядит как шкала, устройство, стол&#10;&#10;Автоматически созданное описание">
            <a:extLst>
              <a:ext uri="{FF2B5EF4-FFF2-40B4-BE49-F238E27FC236}">
                <a16:creationId xmlns:a16="http://schemas.microsoft.com/office/drawing/2014/main" id="{D8C7FE7B-1F5A-0A3F-BA24-90DC2AD2D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9476" y="1513671"/>
            <a:ext cx="6273049" cy="570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Цилиндр 5">
            <a:extLst>
              <a:ext uri="{FF2B5EF4-FFF2-40B4-BE49-F238E27FC236}">
                <a16:creationId xmlns:a16="http://schemas.microsoft.com/office/drawing/2014/main" id="{AAD87654-D434-0DE9-8DD4-6A16F4A70B67}"/>
              </a:ext>
            </a:extLst>
          </p:cNvPr>
          <p:cNvSpPr/>
          <p:nvPr/>
        </p:nvSpPr>
        <p:spPr>
          <a:xfrm>
            <a:off x="7116475" y="4334933"/>
            <a:ext cx="1214725" cy="1607960"/>
          </a:xfrm>
          <a:prstGeom prst="can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65" dirty="0">
                <a:solidFill>
                  <a:schemeClr val="tx1"/>
                </a:solidFill>
              </a:rPr>
              <a:t>МЁД</a:t>
            </a:r>
          </a:p>
        </p:txBody>
      </p:sp>
      <p:sp>
        <p:nvSpPr>
          <p:cNvPr id="4" name="Цилиндр 3">
            <a:extLst>
              <a:ext uri="{FF2B5EF4-FFF2-40B4-BE49-F238E27FC236}">
                <a16:creationId xmlns:a16="http://schemas.microsoft.com/office/drawing/2014/main" id="{83527E01-BC7D-F2B6-CC0C-C4C31724AE29}"/>
              </a:ext>
            </a:extLst>
          </p:cNvPr>
          <p:cNvSpPr/>
          <p:nvPr/>
        </p:nvSpPr>
        <p:spPr>
          <a:xfrm>
            <a:off x="3823250" y="4334933"/>
            <a:ext cx="1214725" cy="1607960"/>
          </a:xfrm>
          <a:prstGeom prst="can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65" dirty="0">
                <a:solidFill>
                  <a:schemeClr val="tx1"/>
                </a:solidFill>
              </a:rPr>
              <a:t>РТУТЬ</a:t>
            </a:r>
          </a:p>
        </p:txBody>
      </p:sp>
    </p:spTree>
    <p:extLst>
      <p:ext uri="{BB962C8B-B14F-4D97-AF65-F5344CB8AC3E}">
        <p14:creationId xmlns:p14="http://schemas.microsoft.com/office/powerpoint/2010/main" val="226541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A246E73D-6C83-28B1-409A-ECF27D73709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46"/>
          </a:xfrm>
          <a:prstGeom prst="rect">
            <a:avLst/>
          </a:prstGeom>
        </p:spPr>
        <p:txBody>
          <a:bodyPr anchor="ctr"/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6000" dirty="0"/>
              <a:t>ЧЬЯ МАССА БОЛЬШЕ?</a:t>
            </a:r>
          </a:p>
        </p:txBody>
      </p:sp>
      <p:sp>
        <p:nvSpPr>
          <p:cNvPr id="4" name="Куб 3">
            <a:extLst>
              <a:ext uri="{FF2B5EF4-FFF2-40B4-BE49-F238E27FC236}">
                <a16:creationId xmlns:a16="http://schemas.microsoft.com/office/drawing/2014/main" id="{E66AB6E9-33A2-A3DB-4F06-76D8512021C7}"/>
              </a:ext>
            </a:extLst>
          </p:cNvPr>
          <p:cNvSpPr/>
          <p:nvPr/>
        </p:nvSpPr>
        <p:spPr>
          <a:xfrm>
            <a:off x="1303866" y="2741084"/>
            <a:ext cx="2455333" cy="2455333"/>
          </a:xfrm>
          <a:prstGeom prst="cub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АЛЮМИНИЙ</a:t>
            </a:r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id="{50BDF31A-B2CD-CB23-6539-19A828FDCAE8}"/>
              </a:ext>
            </a:extLst>
          </p:cNvPr>
          <p:cNvSpPr/>
          <p:nvPr/>
        </p:nvSpPr>
        <p:spPr>
          <a:xfrm>
            <a:off x="4868333" y="2741083"/>
            <a:ext cx="2455333" cy="2455333"/>
          </a:xfrm>
          <a:prstGeom prst="cub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МЕДЬ</a:t>
            </a:r>
          </a:p>
        </p:txBody>
      </p:sp>
      <p:sp>
        <p:nvSpPr>
          <p:cNvPr id="6" name="Куб 5">
            <a:extLst>
              <a:ext uri="{FF2B5EF4-FFF2-40B4-BE49-F238E27FC236}">
                <a16:creationId xmlns:a16="http://schemas.microsoft.com/office/drawing/2014/main" id="{07421332-4BDD-8214-664C-1A97971431C8}"/>
              </a:ext>
            </a:extLst>
          </p:cNvPr>
          <p:cNvSpPr/>
          <p:nvPr/>
        </p:nvSpPr>
        <p:spPr>
          <a:xfrm>
            <a:off x="8432800" y="2741084"/>
            <a:ext cx="2455333" cy="2455333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ЛЁД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EB691-85F9-C9E1-A9F2-01BDB389E197}"/>
              </a:ext>
            </a:extLst>
          </p:cNvPr>
          <p:cNvSpPr txBox="1"/>
          <p:nvPr/>
        </p:nvSpPr>
        <p:spPr>
          <a:xfrm>
            <a:off x="1896531" y="5379019"/>
            <a:ext cx="6773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chemeClr val="tx1"/>
                </a:solidFill>
              </a:rPr>
              <a:t>1</a:t>
            </a:r>
            <a:endParaRPr lang="ru-RU" sz="6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3585E0-F7BA-232A-BB4D-1BCEFF35A344}"/>
              </a:ext>
            </a:extLst>
          </p:cNvPr>
          <p:cNvSpPr txBox="1"/>
          <p:nvPr/>
        </p:nvSpPr>
        <p:spPr>
          <a:xfrm>
            <a:off x="5418666" y="5379018"/>
            <a:ext cx="6773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chemeClr val="tx1"/>
                </a:solidFill>
              </a:rPr>
              <a:t>2</a:t>
            </a:r>
            <a:endParaRPr lang="ru-RU" sz="6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A07950-FE85-246A-27FC-6F35058F1B16}"/>
              </a:ext>
            </a:extLst>
          </p:cNvPr>
          <p:cNvSpPr txBox="1"/>
          <p:nvPr/>
        </p:nvSpPr>
        <p:spPr>
          <a:xfrm>
            <a:off x="8983133" y="5379017"/>
            <a:ext cx="6773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chemeClr val="tx1"/>
                </a:solidFill>
              </a:rPr>
              <a:t>3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3619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A246E73D-6C83-28B1-409A-ECF27D73709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46"/>
          </a:xfrm>
          <a:prstGeom prst="rect">
            <a:avLst/>
          </a:prstGeom>
        </p:spPr>
        <p:txBody>
          <a:bodyPr anchor="ctr"/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6000" dirty="0"/>
              <a:t>НАЙДИ ПЛОТНОСТЬ</a:t>
            </a:r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id="{C07DFBE2-ED3E-1394-F686-42119B6EEC73}"/>
              </a:ext>
            </a:extLst>
          </p:cNvPr>
          <p:cNvSpPr/>
          <p:nvPr/>
        </p:nvSpPr>
        <p:spPr>
          <a:xfrm>
            <a:off x="6570134" y="2240748"/>
            <a:ext cx="3346450" cy="3346450"/>
          </a:xfrm>
          <a:prstGeom prst="cub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E620269-977E-85C8-F54F-8FDFDC3501BC}"/>
              </a:ext>
            </a:extLst>
          </p:cNvPr>
          <p:cNvSpPr txBox="1">
            <a:spLocks/>
          </p:cNvSpPr>
          <p:nvPr/>
        </p:nvSpPr>
        <p:spPr>
          <a:xfrm>
            <a:off x="657142" y="1325546"/>
            <a:ext cx="6404058" cy="55244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i="1" dirty="0">
                <a:latin typeface="+mj-lt"/>
                <a:ea typeface="Dotum" panose="020B0600000101010101" pitchFamily="34" charset="-127"/>
                <a:cs typeface="Times New Roman" panose="02020603050405020304" pitchFamily="18" charset="0"/>
              </a:rPr>
              <a:t>Дано:</a:t>
            </a:r>
            <a:endParaRPr lang="ru-RU" sz="6000" i="1" dirty="0">
              <a:latin typeface="+mj-lt"/>
            </a:endParaRPr>
          </a:p>
          <a:p>
            <a:r>
              <a:rPr lang="en-US" sz="6000" i="1" dirty="0">
                <a:latin typeface="+mj-lt"/>
              </a:rPr>
              <a:t>m </a:t>
            </a:r>
            <a:r>
              <a:rPr lang="ru-RU" sz="6000" i="1" dirty="0">
                <a:latin typeface="+mj-lt"/>
              </a:rPr>
              <a:t>=</a:t>
            </a:r>
            <a:r>
              <a:rPr lang="en-US" sz="6000" i="1" dirty="0">
                <a:latin typeface="+mj-lt"/>
              </a:rPr>
              <a:t> </a:t>
            </a:r>
            <a:r>
              <a:rPr lang="ru-RU" sz="6000" i="1" dirty="0">
                <a:latin typeface="+mj-lt"/>
              </a:rPr>
              <a:t>4 кг </a:t>
            </a:r>
            <a:endParaRPr lang="en-US" sz="6000" i="1" dirty="0">
              <a:latin typeface="+mj-lt"/>
            </a:endParaRPr>
          </a:p>
          <a:p>
            <a:r>
              <a:rPr lang="en-US" sz="6000" i="1" dirty="0">
                <a:latin typeface="+mj-lt"/>
              </a:rPr>
              <a:t>V </a:t>
            </a:r>
            <a:r>
              <a:rPr lang="ru-RU" sz="6000" i="1" dirty="0">
                <a:latin typeface="+mj-lt"/>
              </a:rPr>
              <a:t>=</a:t>
            </a:r>
            <a:r>
              <a:rPr lang="en-US" sz="6000" i="1" dirty="0">
                <a:latin typeface="+mj-lt"/>
              </a:rPr>
              <a:t> </a:t>
            </a:r>
            <a:r>
              <a:rPr lang="ru-RU" sz="6000" i="1" dirty="0">
                <a:latin typeface="+mj-lt"/>
              </a:rPr>
              <a:t>0,01 м</a:t>
            </a:r>
            <a:r>
              <a:rPr lang="ru-RU" sz="6000" i="1" baseline="30000" dirty="0">
                <a:latin typeface="+mj-lt"/>
              </a:rPr>
              <a:t>3</a:t>
            </a:r>
          </a:p>
          <a:p>
            <a:endParaRPr lang="ru-RU" sz="6000" i="1" baseline="30000" dirty="0">
              <a:latin typeface="+mj-lt"/>
            </a:endParaRPr>
          </a:p>
          <a:p>
            <a:r>
              <a:rPr lang="en-US" sz="6000" i="1" dirty="0">
                <a:latin typeface="+mj-lt"/>
                <a:ea typeface="Dotum" panose="020B0600000101010101" pitchFamily="34" charset="-127"/>
                <a:cs typeface="Times New Roman" panose="02020603050405020304" pitchFamily="18" charset="0"/>
              </a:rPr>
              <a:t>ρ</a:t>
            </a:r>
            <a:r>
              <a:rPr lang="en-US" sz="6000" i="1" dirty="0">
                <a:latin typeface="+mj-lt"/>
              </a:rPr>
              <a:t> –</a:t>
            </a:r>
            <a:r>
              <a:rPr lang="ru-RU" sz="6000" i="1" dirty="0">
                <a:latin typeface="+mj-lt"/>
              </a:rPr>
              <a:t> ?</a:t>
            </a:r>
            <a:endParaRPr lang="ru-RU" sz="6000" i="1" baseline="3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205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A246E73D-6C83-28B1-409A-ECF27D73709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46"/>
          </a:xfrm>
          <a:prstGeom prst="rect">
            <a:avLst/>
          </a:prstGeom>
        </p:spPr>
        <p:txBody>
          <a:bodyPr anchor="ctr"/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6000" dirty="0"/>
              <a:t>НАЙДИ ПЛОТНОСТЬ</a:t>
            </a:r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id="{C07DFBE2-ED3E-1394-F686-42119B6EEC73}"/>
              </a:ext>
            </a:extLst>
          </p:cNvPr>
          <p:cNvSpPr/>
          <p:nvPr/>
        </p:nvSpPr>
        <p:spPr>
          <a:xfrm>
            <a:off x="5638801" y="1981200"/>
            <a:ext cx="4402666" cy="3605998"/>
          </a:xfrm>
          <a:prstGeom prst="cube">
            <a:avLst>
              <a:gd name="adj" fmla="val 68902"/>
            </a:avLst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E620269-977E-85C8-F54F-8FDFDC3501BC}"/>
              </a:ext>
            </a:extLst>
          </p:cNvPr>
          <p:cNvSpPr txBox="1">
            <a:spLocks/>
          </p:cNvSpPr>
          <p:nvPr/>
        </p:nvSpPr>
        <p:spPr>
          <a:xfrm>
            <a:off x="657142" y="1325546"/>
            <a:ext cx="6404058" cy="55244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i="1" dirty="0">
                <a:latin typeface="+mj-lt"/>
                <a:ea typeface="Dotum" panose="020B0600000101010101" pitchFamily="34" charset="-127"/>
                <a:cs typeface="Times New Roman" panose="02020603050405020304" pitchFamily="18" charset="0"/>
              </a:rPr>
              <a:t>Дано:</a:t>
            </a:r>
            <a:endParaRPr lang="ru-RU" sz="6000" i="1" dirty="0">
              <a:latin typeface="+mj-lt"/>
            </a:endParaRPr>
          </a:p>
          <a:p>
            <a:r>
              <a:rPr lang="en-US" sz="6000" i="1" dirty="0">
                <a:latin typeface="+mj-lt"/>
              </a:rPr>
              <a:t>m </a:t>
            </a:r>
            <a:r>
              <a:rPr lang="ru-RU" sz="6000" i="1" dirty="0">
                <a:latin typeface="+mj-lt"/>
              </a:rPr>
              <a:t>=</a:t>
            </a:r>
            <a:r>
              <a:rPr lang="en-US" sz="6000" i="1" dirty="0">
                <a:latin typeface="+mj-lt"/>
              </a:rPr>
              <a:t> </a:t>
            </a:r>
            <a:r>
              <a:rPr lang="ru-RU" sz="6000" i="1" dirty="0">
                <a:latin typeface="+mj-lt"/>
              </a:rPr>
              <a:t>4800 г </a:t>
            </a:r>
            <a:endParaRPr lang="en-US" sz="6000" i="1" dirty="0">
              <a:latin typeface="+mj-lt"/>
            </a:endParaRPr>
          </a:p>
          <a:p>
            <a:endParaRPr lang="ru-RU" sz="6000" i="1" baseline="30000" dirty="0">
              <a:latin typeface="+mj-lt"/>
            </a:endParaRPr>
          </a:p>
          <a:p>
            <a:r>
              <a:rPr lang="en-US" sz="6000" i="1" dirty="0">
                <a:latin typeface="+mj-lt"/>
                <a:ea typeface="Dotum" panose="020B0600000101010101" pitchFamily="34" charset="-127"/>
                <a:cs typeface="Times New Roman" panose="02020603050405020304" pitchFamily="18" charset="0"/>
              </a:rPr>
              <a:t>ρ</a:t>
            </a:r>
            <a:r>
              <a:rPr lang="en-US" sz="6000" i="1" dirty="0">
                <a:latin typeface="+mj-lt"/>
              </a:rPr>
              <a:t> –</a:t>
            </a:r>
            <a:r>
              <a:rPr lang="ru-RU" sz="6000" i="1" dirty="0">
                <a:latin typeface="+mj-lt"/>
              </a:rPr>
              <a:t> ?</a:t>
            </a:r>
            <a:endParaRPr lang="ru-RU" sz="6000" i="1" baseline="300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4039C0-7E63-78FB-F7B4-05F463539DB2}"/>
              </a:ext>
            </a:extLst>
          </p:cNvPr>
          <p:cNvSpPr txBox="1"/>
          <p:nvPr/>
        </p:nvSpPr>
        <p:spPr>
          <a:xfrm>
            <a:off x="6600742" y="5633846"/>
            <a:ext cx="16223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i="1" dirty="0">
                <a:latin typeface="+mj-lt"/>
              </a:rPr>
              <a:t>15 см</a:t>
            </a:r>
            <a:endParaRPr lang="en-US" sz="3200" i="1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AA41EA-4F33-F7FE-EC50-44124AAACE0C}"/>
              </a:ext>
            </a:extLst>
          </p:cNvPr>
          <p:cNvSpPr txBox="1"/>
          <p:nvPr/>
        </p:nvSpPr>
        <p:spPr>
          <a:xfrm>
            <a:off x="8988342" y="4228379"/>
            <a:ext cx="16223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i="1" dirty="0">
                <a:latin typeface="+mj-lt"/>
              </a:rPr>
              <a:t>2</a:t>
            </a:r>
            <a:r>
              <a:rPr lang="en-US" sz="3200" i="1" dirty="0">
                <a:latin typeface="+mj-lt"/>
              </a:rPr>
              <a:t>0</a:t>
            </a:r>
            <a:r>
              <a:rPr lang="ru-RU" sz="3200" i="1" dirty="0">
                <a:latin typeface="+mj-lt"/>
              </a:rPr>
              <a:t> см</a:t>
            </a:r>
            <a:endParaRPr lang="en-US" sz="3200" i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3AE2E3-61C5-286A-9556-B9A380D26F4E}"/>
              </a:ext>
            </a:extLst>
          </p:cNvPr>
          <p:cNvSpPr txBox="1"/>
          <p:nvPr/>
        </p:nvSpPr>
        <p:spPr>
          <a:xfrm>
            <a:off x="4626058" y="4733360"/>
            <a:ext cx="16223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i="1" dirty="0">
                <a:latin typeface="+mj-lt"/>
              </a:rPr>
              <a:t>4 см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773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A246E73D-6C83-28B1-409A-ECF27D73709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46"/>
          </a:xfrm>
          <a:prstGeom prst="rect">
            <a:avLst/>
          </a:prstGeom>
        </p:spPr>
        <p:txBody>
          <a:bodyPr anchor="ctr"/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6000" dirty="0"/>
              <a:t>НАЙДИ МАССУ</a:t>
            </a:r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id="{C07DFBE2-ED3E-1394-F686-42119B6EEC73}"/>
              </a:ext>
            </a:extLst>
          </p:cNvPr>
          <p:cNvSpPr/>
          <p:nvPr/>
        </p:nvSpPr>
        <p:spPr>
          <a:xfrm>
            <a:off x="5804875" y="2131506"/>
            <a:ext cx="3522134" cy="4261651"/>
          </a:xfrm>
          <a:prstGeom prst="cube">
            <a:avLst>
              <a:gd name="adj" fmla="val 63103"/>
            </a:avLst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4039C0-7E63-78FB-F7B4-05F463539DB2}"/>
              </a:ext>
            </a:extLst>
          </p:cNvPr>
          <p:cNvSpPr txBox="1"/>
          <p:nvPr/>
        </p:nvSpPr>
        <p:spPr>
          <a:xfrm>
            <a:off x="5977467" y="6393157"/>
            <a:ext cx="16223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>
                <a:latin typeface="+mj-lt"/>
              </a:rPr>
              <a:t>0,5</a:t>
            </a:r>
            <a:r>
              <a:rPr lang="ru-RU" sz="3200" i="1" dirty="0">
                <a:latin typeface="+mj-lt"/>
              </a:rPr>
              <a:t> м</a:t>
            </a:r>
            <a:endParaRPr lang="en-US" sz="3200" i="1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AA41EA-4F33-F7FE-EC50-44124AAACE0C}"/>
              </a:ext>
            </a:extLst>
          </p:cNvPr>
          <p:cNvSpPr txBox="1"/>
          <p:nvPr/>
        </p:nvSpPr>
        <p:spPr>
          <a:xfrm>
            <a:off x="8266725" y="5076112"/>
            <a:ext cx="16223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>
                <a:latin typeface="+mj-lt"/>
              </a:rPr>
              <a:t>5</a:t>
            </a:r>
            <a:r>
              <a:rPr lang="ru-RU" sz="3200" i="1" dirty="0">
                <a:latin typeface="+mj-lt"/>
              </a:rPr>
              <a:t> м</a:t>
            </a:r>
            <a:endParaRPr lang="en-US" sz="3200" i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3AE2E3-61C5-286A-9556-B9A380D26F4E}"/>
              </a:ext>
            </a:extLst>
          </p:cNvPr>
          <p:cNvSpPr txBox="1"/>
          <p:nvPr/>
        </p:nvSpPr>
        <p:spPr>
          <a:xfrm>
            <a:off x="4859869" y="5076112"/>
            <a:ext cx="16223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>
                <a:latin typeface="+mj-lt"/>
              </a:rPr>
              <a:t>2</a:t>
            </a:r>
            <a:r>
              <a:rPr lang="ru-RU" sz="3200" i="1" dirty="0">
                <a:latin typeface="+mj-lt"/>
              </a:rPr>
              <a:t> м</a:t>
            </a:r>
            <a:endParaRPr lang="en-US" sz="3200" i="1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D5C0B9-3F5D-68E1-A8FB-4BFA0C9F60B7}"/>
              </a:ext>
            </a:extLst>
          </p:cNvPr>
          <p:cNvSpPr txBox="1"/>
          <p:nvPr/>
        </p:nvSpPr>
        <p:spPr>
          <a:xfrm>
            <a:off x="1368342" y="3200503"/>
            <a:ext cx="62314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i="1" dirty="0">
                <a:latin typeface="+mj-lt"/>
              </a:rPr>
              <a:t>БЕТОННАЯ ПЛИТА</a:t>
            </a:r>
          </a:p>
        </p:txBody>
      </p:sp>
    </p:spTree>
    <p:extLst>
      <p:ext uri="{BB962C8B-B14F-4D97-AF65-F5344CB8AC3E}">
        <p14:creationId xmlns:p14="http://schemas.microsoft.com/office/powerpoint/2010/main" val="2975878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A246E73D-6C83-28B1-409A-ECF27D73709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46"/>
          </a:xfrm>
          <a:prstGeom prst="rect">
            <a:avLst/>
          </a:prstGeom>
        </p:spPr>
        <p:txBody>
          <a:bodyPr anchor="ctr"/>
          <a:lstStyle>
            <a:lvl1pPr algn="l" defTabSz="10583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6000" dirty="0"/>
              <a:t>НАЙДИ МАССУ</a:t>
            </a:r>
          </a:p>
        </p:txBody>
      </p:sp>
      <p:sp>
        <p:nvSpPr>
          <p:cNvPr id="3" name="Цилиндр 2">
            <a:extLst>
              <a:ext uri="{FF2B5EF4-FFF2-40B4-BE49-F238E27FC236}">
                <a16:creationId xmlns:a16="http://schemas.microsoft.com/office/drawing/2014/main" id="{38A9520B-DCFA-B07C-0B23-004C7C4622A2}"/>
              </a:ext>
            </a:extLst>
          </p:cNvPr>
          <p:cNvSpPr/>
          <p:nvPr/>
        </p:nvSpPr>
        <p:spPr>
          <a:xfrm>
            <a:off x="6231466" y="1555750"/>
            <a:ext cx="4024403" cy="5907617"/>
          </a:xfrm>
          <a:prstGeom prst="can">
            <a:avLst>
              <a:gd name="adj" fmla="val 26282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</a:rPr>
              <a:t>БЕНЗИН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B9BCF1-C4E8-4E52-B18B-0F069A74B0E7}"/>
              </a:ext>
            </a:extLst>
          </p:cNvPr>
          <p:cNvSpPr txBox="1"/>
          <p:nvPr/>
        </p:nvSpPr>
        <p:spPr>
          <a:xfrm>
            <a:off x="728133" y="2029883"/>
            <a:ext cx="36745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200" i="1" dirty="0">
                <a:latin typeface="+mj-lt"/>
              </a:rPr>
              <a:t>V </a:t>
            </a:r>
            <a:r>
              <a:rPr lang="ru-RU" sz="7200" i="1" dirty="0">
                <a:latin typeface="+mj-lt"/>
              </a:rPr>
              <a:t>= 10 л</a:t>
            </a:r>
            <a:endParaRPr lang="ru-RU" sz="7200" i="1" baseline="3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6538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168</Words>
  <Application>Microsoft Office PowerPoint</Application>
  <PresentationFormat>Произвольный</PresentationFormat>
  <Paragraphs>68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Тема Office</vt:lpstr>
      <vt:lpstr>ПЛОТНОСТЬ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Сергеевна</dc:creator>
  <cp:lastModifiedBy>Агафонова Д.В.</cp:lastModifiedBy>
  <cp:revision>15</cp:revision>
  <dcterms:created xsi:type="dcterms:W3CDTF">2020-11-17T17:54:19Z</dcterms:created>
  <dcterms:modified xsi:type="dcterms:W3CDTF">2023-11-26T15:27:34Z</dcterms:modified>
</cp:coreProperties>
</file>